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1"/>
  </p:notesMasterIdLst>
  <p:sldIdLst>
    <p:sldId id="256" r:id="rId2"/>
    <p:sldId id="273" r:id="rId3"/>
    <p:sldId id="362" r:id="rId4"/>
    <p:sldId id="364" r:id="rId5"/>
    <p:sldId id="365" r:id="rId6"/>
    <p:sldId id="366" r:id="rId7"/>
    <p:sldId id="386" r:id="rId8"/>
    <p:sldId id="367" r:id="rId9"/>
    <p:sldId id="369" r:id="rId10"/>
    <p:sldId id="378" r:id="rId11"/>
    <p:sldId id="379" r:id="rId12"/>
    <p:sldId id="380" r:id="rId13"/>
    <p:sldId id="381" r:id="rId14"/>
    <p:sldId id="382" r:id="rId15"/>
    <p:sldId id="383" r:id="rId16"/>
    <p:sldId id="384" r:id="rId17"/>
    <p:sldId id="371" r:id="rId18"/>
    <p:sldId id="373" r:id="rId19"/>
    <p:sldId id="283" r:id="rId20"/>
    <p:sldId id="284" r:id="rId21"/>
    <p:sldId id="390" r:id="rId22"/>
    <p:sldId id="340" r:id="rId23"/>
    <p:sldId id="391" r:id="rId24"/>
    <p:sldId id="392" r:id="rId25"/>
    <p:sldId id="393" r:id="rId26"/>
    <p:sldId id="394" r:id="rId27"/>
    <p:sldId id="395" r:id="rId28"/>
    <p:sldId id="353" r:id="rId29"/>
    <p:sldId id="354" r:id="rId3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87" autoAdjust="0"/>
    <p:restoredTop sz="94646" autoAdjust="0"/>
  </p:normalViewPr>
  <p:slideViewPr>
    <p:cSldViewPr>
      <p:cViewPr>
        <p:scale>
          <a:sx n="90" d="100"/>
          <a:sy n="90" d="100"/>
        </p:scale>
        <p:origin x="-1500" y="-792"/>
      </p:cViewPr>
      <p:guideLst>
        <p:guide orient="horz" pos="2160"/>
        <p:guide pos="2880"/>
      </p:guideLst>
    </p:cSldViewPr>
  </p:slideViewPr>
  <p:outlineViewPr>
    <p:cViewPr>
      <p:scale>
        <a:sx n="33" d="100"/>
        <a:sy n="33" d="100"/>
      </p:scale>
      <p:origin x="0" y="574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0CFDD3-5AD9-4BF3-80DC-5C0F4EA85D10}" type="datetimeFigureOut">
              <a:rPr lang="it-IT" smtClean="0"/>
              <a:pPr/>
              <a:t>26/03/2014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D614E6-8672-4DE4-8A8E-7519E16621FD}"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3A0D6B64-A988-4BC6-B70C-64BAE698F04C}"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A0D6B64-A988-4BC6-B70C-64BAE698F04C}"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A0D6B64-A988-4BC6-B70C-64BAE698F04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FFD4C5DC-47BF-44CF-82E5-23ACB0DBDC15}" type="datetimeFigureOut">
              <a:rPr lang="it-IT" smtClean="0"/>
              <a:pPr/>
              <a:t>26/03/2014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3A0D6B64-A988-4BC6-B70C-64BAE698F04C}"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FD4C5DC-47BF-44CF-82E5-23ACB0DBDC15}" type="datetimeFigureOut">
              <a:rPr lang="it-IT" smtClean="0"/>
              <a:pPr/>
              <a:t>26/03/2014</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0D6B64-A988-4BC6-B70C-64BAE698F04C}"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260648"/>
            <a:ext cx="8001626" cy="5807568"/>
          </a:xfrm>
        </p:spPr>
        <p:txBody>
          <a:bodyPr>
            <a:normAutofit fontScale="90000"/>
          </a:bodyPr>
          <a:lstStyle/>
          <a:p>
            <a:pPr lvl="0" algn="ctr" fontAlgn="base">
              <a:spcAft>
                <a:spcPct val="0"/>
              </a:spcAft>
            </a:pP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200" u="sng" dirty="0" smtClean="0"/>
              <a:t/>
            </a:r>
            <a:br>
              <a:rPr lang="it-IT" sz="2200" u="sng" dirty="0" smtClean="0"/>
            </a:br>
            <a:r>
              <a:rPr lang="it-IT" sz="2000" u="sng" dirty="0" smtClean="0">
                <a:solidFill>
                  <a:schemeClr val="tx1"/>
                </a:solidFill>
                <a:effectLst/>
                <a:latin typeface="Arial" pitchFamily="34" charset="0"/>
                <a:cs typeface="Arial" pitchFamily="34" charset="0"/>
              </a:rPr>
              <a:t/>
            </a:r>
            <a:br>
              <a:rPr lang="it-IT" sz="2000" u="sng" dirty="0" smtClean="0">
                <a:solidFill>
                  <a:schemeClr val="tx1"/>
                </a:solidFill>
                <a:effectLst/>
                <a:latin typeface="Arial" pitchFamily="34" charset="0"/>
                <a:cs typeface="Arial" pitchFamily="34" charset="0"/>
              </a:rPr>
            </a:br>
            <a:r>
              <a:rPr lang="it-IT" sz="2000" u="sng" dirty="0" smtClean="0">
                <a:solidFill>
                  <a:schemeClr val="tx1"/>
                </a:solidFill>
                <a:effectLst/>
                <a:latin typeface="Arial" pitchFamily="34" charset="0"/>
                <a:cs typeface="Arial" pitchFamily="34" charset="0"/>
              </a:rPr>
              <a:t/>
            </a:r>
            <a:br>
              <a:rPr lang="it-IT" sz="2000" u="sng" dirty="0" smtClean="0">
                <a:solidFill>
                  <a:schemeClr val="tx1"/>
                </a:solidFill>
                <a:effectLst/>
                <a:latin typeface="Arial" pitchFamily="34" charset="0"/>
                <a:cs typeface="Arial" pitchFamily="34" charset="0"/>
              </a:rPr>
            </a:br>
            <a:r>
              <a:rPr lang="it-IT" sz="2000" u="sng" dirty="0" smtClean="0">
                <a:solidFill>
                  <a:schemeClr val="tx1"/>
                </a:solidFill>
                <a:effectLst/>
                <a:latin typeface="Arial" pitchFamily="34" charset="0"/>
                <a:cs typeface="Arial" pitchFamily="34" charset="0"/>
              </a:rPr>
              <a:t/>
            </a:r>
            <a:br>
              <a:rPr lang="it-IT" sz="2000" u="sng" dirty="0" smtClean="0">
                <a:solidFill>
                  <a:schemeClr val="tx1"/>
                </a:solidFill>
                <a:effectLst/>
                <a:latin typeface="Arial" pitchFamily="34" charset="0"/>
                <a:cs typeface="Arial" pitchFamily="34" charset="0"/>
              </a:rPr>
            </a:br>
            <a:r>
              <a:rPr lang="it-IT" sz="2000" dirty="0" smtClean="0">
                <a:solidFill>
                  <a:schemeClr val="tx1"/>
                </a:solidFill>
                <a:effectLst/>
                <a:latin typeface="Arial" pitchFamily="34" charset="0"/>
                <a:ea typeface="Times New Roman" pitchFamily="18" charset="0"/>
                <a:cs typeface="Times New Roman" pitchFamily="18" charset="0"/>
              </a:rPr>
              <a:t/>
            </a:r>
            <a:br>
              <a:rPr lang="it-IT" sz="2000" dirty="0" smtClean="0">
                <a:solidFill>
                  <a:schemeClr val="tx1"/>
                </a:solidFill>
                <a:effectLst/>
                <a:latin typeface="Arial" pitchFamily="34" charset="0"/>
                <a:ea typeface="Times New Roman" pitchFamily="18" charset="0"/>
                <a:cs typeface="Times New Roman" pitchFamily="18" charset="0"/>
              </a:rPr>
            </a:br>
            <a:r>
              <a:rPr lang="it-IT" sz="800" dirty="0" smtClean="0">
                <a:solidFill>
                  <a:schemeClr val="tx1"/>
                </a:solidFill>
                <a:effectLst/>
                <a:latin typeface="Arial" pitchFamily="34" charset="0"/>
                <a:cs typeface="Arial" pitchFamily="34" charset="0"/>
              </a:rPr>
              <a:t/>
            </a:r>
            <a:br>
              <a:rPr lang="it-IT" sz="800" dirty="0" smtClean="0">
                <a:solidFill>
                  <a:schemeClr val="tx1"/>
                </a:solidFill>
                <a:effectLst/>
                <a:latin typeface="Arial" pitchFamily="34" charset="0"/>
                <a:cs typeface="Arial" pitchFamily="34" charset="0"/>
              </a:rPr>
            </a:br>
            <a:r>
              <a:rPr lang="it-IT" sz="800" dirty="0" smtClean="0">
                <a:solidFill>
                  <a:schemeClr val="tx1"/>
                </a:solidFill>
                <a:effectLst/>
                <a:latin typeface="Arial" pitchFamily="34" charset="0"/>
                <a:cs typeface="Arial" pitchFamily="34" charset="0"/>
              </a:rPr>
              <a:t/>
            </a:r>
            <a:br>
              <a:rPr lang="it-IT" sz="800" dirty="0" smtClean="0">
                <a:solidFill>
                  <a:schemeClr val="tx1"/>
                </a:solidFill>
                <a:effectLst/>
                <a:latin typeface="Arial" pitchFamily="34" charset="0"/>
                <a:cs typeface="Arial" pitchFamily="34" charset="0"/>
              </a:rPr>
            </a:br>
            <a:r>
              <a:rPr lang="it-IT" sz="800" dirty="0" smtClean="0">
                <a:solidFill>
                  <a:schemeClr val="tx1"/>
                </a:solidFill>
                <a:effectLst/>
                <a:latin typeface="Arial" pitchFamily="34" charset="0"/>
                <a:cs typeface="Arial" pitchFamily="34" charset="0"/>
              </a:rPr>
              <a:t/>
            </a:r>
            <a:br>
              <a:rPr lang="it-IT" sz="800" dirty="0" smtClean="0">
                <a:solidFill>
                  <a:schemeClr val="tx1"/>
                </a:solidFill>
                <a:effectLst/>
                <a:latin typeface="Arial" pitchFamily="34" charset="0"/>
                <a:cs typeface="Arial" pitchFamily="34" charset="0"/>
              </a:rPr>
            </a:br>
            <a:r>
              <a:rPr lang="it-IT" sz="2400" b="0" dirty="0" smtClean="0">
                <a:solidFill>
                  <a:schemeClr val="tx1"/>
                </a:solidFill>
                <a:effectLst/>
                <a:latin typeface="Arial" pitchFamily="34" charset="0"/>
                <a:cs typeface="Arial" pitchFamily="34" charset="0"/>
              </a:rPr>
              <a:t/>
            </a:r>
            <a:br>
              <a:rPr lang="it-IT" sz="2400" b="0" dirty="0" smtClean="0">
                <a:solidFill>
                  <a:schemeClr val="tx1"/>
                </a:solidFill>
                <a:effectLst/>
                <a:latin typeface="Arial" pitchFamily="34" charset="0"/>
                <a:cs typeface="Arial" pitchFamily="34" charset="0"/>
              </a:rPr>
            </a:br>
            <a:r>
              <a:rPr lang="it-IT" sz="2000" dirty="0" smtClean="0"/>
              <a:t/>
            </a:r>
            <a:br>
              <a:rPr lang="it-IT" sz="2000" dirty="0" smtClean="0"/>
            </a:br>
            <a:r>
              <a:rPr lang="it-IT" sz="2000" dirty="0" smtClean="0"/>
              <a:t> </a:t>
            </a:r>
            <a:br>
              <a:rPr lang="it-IT" sz="2000" dirty="0" smtClean="0"/>
            </a:br>
            <a:endParaRPr lang="it-IT" sz="2000" dirty="0"/>
          </a:p>
        </p:txBody>
      </p:sp>
      <p:sp>
        <p:nvSpPr>
          <p:cNvPr id="3" name="Sottotitolo 2"/>
          <p:cNvSpPr>
            <a:spLocks noGrp="1"/>
          </p:cNvSpPr>
          <p:nvPr>
            <p:ph type="subTitle" idx="1"/>
          </p:nvPr>
        </p:nvSpPr>
        <p:spPr>
          <a:xfrm>
            <a:off x="323528" y="4725144"/>
            <a:ext cx="8640960" cy="1944216"/>
          </a:xfrm>
        </p:spPr>
        <p:txBody>
          <a:bodyPr>
            <a:normAutofit fontScale="55000" lnSpcReduction="20000"/>
          </a:bodyPr>
          <a:lstStyle/>
          <a:p>
            <a:pPr algn="ctr"/>
            <a:r>
              <a:rPr lang="it-IT" sz="4300" dirty="0" smtClean="0">
                <a:ea typeface="Times New Roman" pitchFamily="18" charset="0"/>
                <a:cs typeface="Arial" pitchFamily="34" charset="0"/>
              </a:rPr>
              <a:t>Cagliari  -  Sala “Pippo Orrù”  -  Ordine dei Medici</a:t>
            </a:r>
          </a:p>
          <a:p>
            <a:pPr algn="ctr"/>
            <a:endParaRPr lang="it-IT" sz="4300" dirty="0" smtClean="0">
              <a:ea typeface="Times New Roman" pitchFamily="18" charset="0"/>
              <a:cs typeface="Arial" pitchFamily="34" charset="0"/>
            </a:endParaRPr>
          </a:p>
          <a:p>
            <a:pPr algn="ctr"/>
            <a:r>
              <a:rPr lang="it-IT" sz="4300" dirty="0" smtClean="0">
                <a:ea typeface="Times New Roman" pitchFamily="18" charset="0"/>
                <a:cs typeface="Arial" pitchFamily="34" charset="0"/>
              </a:rPr>
              <a:t>5  Aprile  2014</a:t>
            </a:r>
            <a:r>
              <a:rPr lang="it-IT" sz="3600" dirty="0" smtClean="0">
                <a:latin typeface="Arial" pitchFamily="34" charset="0"/>
                <a:ea typeface="Times New Roman" pitchFamily="18" charset="0"/>
                <a:cs typeface="Arial" pitchFamily="34" charset="0"/>
              </a:rPr>
              <a:t/>
            </a:r>
            <a:br>
              <a:rPr lang="it-IT" sz="3600" dirty="0" smtClean="0">
                <a:latin typeface="Arial" pitchFamily="34" charset="0"/>
                <a:ea typeface="Times New Roman" pitchFamily="18" charset="0"/>
                <a:cs typeface="Arial" pitchFamily="34" charset="0"/>
              </a:rPr>
            </a:br>
            <a:endParaRPr lang="it-IT" sz="3600" dirty="0" smtClean="0">
              <a:latin typeface="Arial" pitchFamily="34" charset="0"/>
              <a:ea typeface="Times New Roman" pitchFamily="18" charset="0"/>
              <a:cs typeface="Arial" pitchFamily="34" charset="0"/>
            </a:endParaRPr>
          </a:p>
          <a:p>
            <a:pPr algn="l"/>
            <a:r>
              <a:rPr lang="it-IT" sz="4600" i="1" dirty="0" smtClean="0">
                <a:cs typeface="Arial" pitchFamily="34" charset="0"/>
              </a:rPr>
              <a:t>Luigi Floris</a:t>
            </a:r>
            <a:endParaRPr lang="it-IT" sz="4600" i="1" dirty="0" smtClean="0"/>
          </a:p>
          <a:p>
            <a:pPr algn="ctr"/>
            <a:endParaRPr lang="it-IT" dirty="0"/>
          </a:p>
        </p:txBody>
      </p:sp>
      <p:sp>
        <p:nvSpPr>
          <p:cNvPr id="4" name="Rectangle 1"/>
          <p:cNvSpPr>
            <a:spLocks noChangeArrowheads="1"/>
          </p:cNvSpPr>
          <p:nvPr/>
        </p:nvSpPr>
        <p:spPr bwMode="auto">
          <a:xfrm>
            <a:off x="179512" y="280498"/>
            <a:ext cx="8786874" cy="43550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it-IT" sz="3200" b="1" u="sng" dirty="0" smtClean="0">
                <a:solidFill>
                  <a:srgbClr val="FFC000"/>
                </a:solidFill>
                <a:cs typeface="Arial" pitchFamily="34" charset="0"/>
              </a:rPr>
              <a:t>ORDINE DEI  MEDICI  </a:t>
            </a:r>
            <a:r>
              <a:rPr lang="it-IT" sz="3200" b="1" u="sng" dirty="0" err="1" smtClean="0">
                <a:solidFill>
                  <a:srgbClr val="FFC000"/>
                </a:solidFill>
                <a:cs typeface="Arial" pitchFamily="34" charset="0"/>
              </a:rPr>
              <a:t>DI</a:t>
            </a:r>
            <a:r>
              <a:rPr lang="it-IT" sz="3200" b="1" u="sng" dirty="0" smtClean="0">
                <a:solidFill>
                  <a:srgbClr val="FFC000"/>
                </a:solidFill>
                <a:cs typeface="Arial" pitchFamily="34" charset="0"/>
              </a:rPr>
              <a:t> CAGLIARI</a:t>
            </a:r>
            <a:r>
              <a:rPr lang="it-IT" sz="3200" b="1" dirty="0" smtClean="0">
                <a:solidFill>
                  <a:srgbClr val="FFC000"/>
                </a:solidFill>
                <a:cs typeface="Arial" pitchFamily="34" charset="0"/>
              </a:rPr>
              <a:t/>
            </a:r>
            <a:br>
              <a:rPr lang="it-IT" sz="3200" b="1" dirty="0" smtClean="0">
                <a:solidFill>
                  <a:srgbClr val="FFC000"/>
                </a:solidFill>
                <a:cs typeface="Arial" pitchFamily="34" charset="0"/>
              </a:rPr>
            </a:br>
            <a:r>
              <a:rPr lang="it-IT" sz="2900" b="1" dirty="0" smtClean="0">
                <a:solidFill>
                  <a:srgbClr val="FFC000"/>
                </a:solidFill>
                <a:cs typeface="Arial" pitchFamily="34" charset="0"/>
              </a:rPr>
              <a:t/>
            </a:r>
            <a:br>
              <a:rPr lang="it-IT" sz="2900" b="1" dirty="0" smtClean="0">
                <a:solidFill>
                  <a:srgbClr val="FFC000"/>
                </a:solidFill>
                <a:cs typeface="Arial" pitchFamily="34" charset="0"/>
              </a:rPr>
            </a:br>
            <a:r>
              <a:rPr lang="it-IT" sz="2900" b="1" dirty="0" smtClean="0">
                <a:cs typeface="Arial" pitchFamily="34" charset="0"/>
              </a:rPr>
              <a:t> </a:t>
            </a:r>
            <a:r>
              <a:rPr lang="it-IT" sz="2900" dirty="0" smtClean="0">
                <a:cs typeface="Arial" pitchFamily="34" charset="0"/>
              </a:rPr>
              <a:t> </a:t>
            </a:r>
            <a:br>
              <a:rPr lang="it-IT" sz="2900" dirty="0" smtClean="0">
                <a:cs typeface="Arial" pitchFamily="34" charset="0"/>
              </a:rPr>
            </a:br>
            <a:r>
              <a:rPr lang="it-IT" sz="2800" b="1" u="sng" dirty="0" smtClean="0">
                <a:solidFill>
                  <a:srgbClr val="FFFF00"/>
                </a:solidFill>
                <a:cs typeface="Arial" pitchFamily="34" charset="0"/>
              </a:rPr>
              <a:t>SEMINARIO</a:t>
            </a:r>
            <a:r>
              <a:rPr lang="it-IT" sz="2800" b="1" dirty="0" smtClean="0">
                <a:solidFill>
                  <a:srgbClr val="FFFF00"/>
                </a:solidFill>
                <a:cs typeface="Arial" pitchFamily="34" charset="0"/>
              </a:rPr>
              <a:t/>
            </a:r>
            <a:br>
              <a:rPr lang="it-IT" sz="2800" b="1" dirty="0" smtClean="0">
                <a:solidFill>
                  <a:srgbClr val="FFFF00"/>
                </a:solidFill>
                <a:cs typeface="Arial" pitchFamily="34" charset="0"/>
              </a:rPr>
            </a:br>
            <a:r>
              <a:rPr lang="it-IT" sz="2800" b="1" dirty="0" smtClean="0">
                <a:solidFill>
                  <a:srgbClr val="FFFF00"/>
                </a:solidFill>
                <a:cs typeface="Arial" pitchFamily="34" charset="0"/>
              </a:rPr>
              <a:t> </a:t>
            </a:r>
            <a:r>
              <a:rPr lang="it-IT" sz="3200" b="1" dirty="0" smtClean="0">
                <a:solidFill>
                  <a:srgbClr val="FFFF00"/>
                </a:solidFill>
                <a:cs typeface="Arial" pitchFamily="34" charset="0"/>
              </a:rPr>
              <a:t/>
            </a:r>
            <a:br>
              <a:rPr lang="it-IT" sz="3200" b="1" dirty="0" smtClean="0">
                <a:solidFill>
                  <a:srgbClr val="FFFF00"/>
                </a:solidFill>
                <a:cs typeface="Arial" pitchFamily="34" charset="0"/>
              </a:rPr>
            </a:br>
            <a:r>
              <a:rPr lang="it-IT" sz="2800" b="1" u="sng" dirty="0" smtClean="0">
                <a:solidFill>
                  <a:srgbClr val="FFFF00"/>
                </a:solidFill>
                <a:cs typeface="Arial" pitchFamily="34" charset="0"/>
              </a:rPr>
              <a:t>VALUTAZIONE DEL DANNO ALLA PERSONA</a:t>
            </a:r>
            <a:r>
              <a:rPr lang="it-IT" sz="2800" b="1" dirty="0" smtClean="0">
                <a:solidFill>
                  <a:srgbClr val="FFFF00"/>
                </a:solidFill>
                <a:cs typeface="Arial" pitchFamily="34" charset="0"/>
              </a:rPr>
              <a:t/>
            </a:r>
            <a:br>
              <a:rPr lang="it-IT" sz="2800" b="1" dirty="0" smtClean="0">
                <a:solidFill>
                  <a:srgbClr val="FFFF00"/>
                </a:solidFill>
                <a:cs typeface="Arial" pitchFamily="34" charset="0"/>
              </a:rPr>
            </a:br>
            <a:r>
              <a:rPr lang="it-IT" sz="3200" dirty="0" smtClean="0">
                <a:solidFill>
                  <a:srgbClr val="FFFF00"/>
                </a:solidFill>
                <a:latin typeface="Arial" pitchFamily="34" charset="0"/>
                <a:cs typeface="Arial" pitchFamily="34" charset="0"/>
              </a:rPr>
              <a:t> </a:t>
            </a:r>
            <a:br>
              <a:rPr lang="it-IT" sz="3200" dirty="0" smtClean="0">
                <a:solidFill>
                  <a:srgbClr val="FFFF00"/>
                </a:solidFill>
                <a:latin typeface="Arial" pitchFamily="34" charset="0"/>
                <a:cs typeface="Arial" pitchFamily="34" charset="0"/>
              </a:rPr>
            </a:br>
            <a:r>
              <a:rPr lang="it-IT" sz="2800" b="1" u="sng" dirty="0" smtClean="0">
                <a:solidFill>
                  <a:srgbClr val="FFFF00"/>
                </a:solidFill>
                <a:cs typeface="Arial" pitchFamily="34" charset="0"/>
              </a:rPr>
              <a:t>IN AMBITO </a:t>
            </a:r>
            <a:r>
              <a:rPr lang="it-IT" sz="2800" b="1" u="sng" dirty="0" err="1" smtClean="0">
                <a:solidFill>
                  <a:srgbClr val="FFFF00"/>
                </a:solidFill>
                <a:cs typeface="Arial" pitchFamily="34" charset="0"/>
              </a:rPr>
              <a:t>DI</a:t>
            </a:r>
            <a:r>
              <a:rPr lang="it-IT" sz="2800" b="1" u="sng" dirty="0" smtClean="0">
                <a:solidFill>
                  <a:srgbClr val="FFFF00"/>
                </a:solidFill>
                <a:cs typeface="Arial" pitchFamily="34" charset="0"/>
              </a:rPr>
              <a:t> INFORTUNISTICA PRIVATA</a:t>
            </a:r>
            <a:endParaRPr lang="it-IT" sz="2800" b="1" u="sng" dirty="0">
              <a:solidFill>
                <a:srgbClr val="FFFF00"/>
              </a:solidFill>
            </a:endParaRPr>
          </a:p>
          <a:p>
            <a:pPr marL="342900" indent="-342900" algn="ctr">
              <a:buAutoNum type="arabicParenR"/>
            </a:pPr>
            <a:endParaRPr lang="it-IT" sz="2400" b="1" u="sng"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500034" y="357166"/>
            <a:ext cx="7888062" cy="5786478"/>
          </a:xfrm>
        </p:spPr>
        <p:txBody>
          <a:bodyPr>
            <a:noAutofit/>
          </a:bodyPr>
          <a:lstStyle/>
          <a:p>
            <a:pPr marL="85725" indent="0" algn="just">
              <a:buNone/>
            </a:pPr>
            <a:r>
              <a:rPr lang="it-IT" sz="2800" b="1" dirty="0" smtClean="0"/>
              <a:t>Sono </a:t>
            </a:r>
            <a:r>
              <a:rPr lang="it-IT" sz="2800" b="1" u="sng" dirty="0" smtClean="0"/>
              <a:t>rischi esclus</a:t>
            </a:r>
            <a:r>
              <a:rPr lang="it-IT" sz="2800" b="1" dirty="0" smtClean="0"/>
              <a:t>i dall’Assicurazione, e quindi </a:t>
            </a:r>
            <a:r>
              <a:rPr lang="it-IT" sz="2800" b="1" u="sng" dirty="0" smtClean="0"/>
              <a:t>non indennizzabili</a:t>
            </a:r>
            <a:r>
              <a:rPr lang="it-IT" sz="2800" b="1" dirty="0" smtClean="0"/>
              <a:t>, gli infortuni causati da:</a:t>
            </a:r>
          </a:p>
          <a:p>
            <a:pPr marL="85725" indent="0" algn="just">
              <a:buNone/>
            </a:pPr>
            <a:endParaRPr lang="it-IT" sz="1200" b="1" dirty="0"/>
          </a:p>
          <a:p>
            <a:pPr marL="446088" indent="-360363" algn="just">
              <a:buClr>
                <a:srgbClr val="FFFF00"/>
              </a:buClr>
              <a:buFont typeface="Wingdings" pitchFamily="2" charset="2"/>
              <a:buChar char="Ø"/>
            </a:pPr>
            <a:r>
              <a:rPr lang="it-IT" sz="2800" b="1" dirty="0" smtClean="0"/>
              <a:t>guida di veicoli e natanti a motore senza patente</a:t>
            </a:r>
          </a:p>
          <a:p>
            <a:pPr marL="446088" indent="-360363" algn="just">
              <a:buClr>
                <a:srgbClr val="FFFF00"/>
              </a:buClr>
              <a:buFont typeface="Wingdings" pitchFamily="2" charset="2"/>
              <a:buChar char="Ø"/>
            </a:pPr>
            <a:r>
              <a:rPr lang="it-IT" sz="2800" b="1" dirty="0" smtClean="0"/>
              <a:t>guida di aeromobili</a:t>
            </a:r>
          </a:p>
          <a:p>
            <a:pPr marL="446088" indent="-360363" algn="just">
              <a:buClr>
                <a:srgbClr val="FFFF00"/>
              </a:buClr>
              <a:buFont typeface="Wingdings" pitchFamily="2" charset="2"/>
              <a:buChar char="Ø"/>
            </a:pPr>
            <a:r>
              <a:rPr lang="it-IT" sz="2800" b="1" dirty="0" smtClean="0"/>
              <a:t>ubriachezza, abuso di psicofarmaci, uso di stupefacenti</a:t>
            </a:r>
          </a:p>
          <a:p>
            <a:pPr marL="446088" indent="-360363" algn="just">
              <a:buClr>
                <a:srgbClr val="FFFF00"/>
              </a:buClr>
              <a:buFont typeface="Wingdings" pitchFamily="2" charset="2"/>
              <a:buChar char="Ø"/>
            </a:pPr>
            <a:r>
              <a:rPr lang="it-IT" sz="2800" b="1" dirty="0" smtClean="0"/>
              <a:t>interventi chirurgici, accertamenti o cure mediche non resi necessari da infortuni</a:t>
            </a:r>
          </a:p>
          <a:p>
            <a:pPr marL="446088" indent="-360363" algn="just">
              <a:buClr>
                <a:srgbClr val="FFFF00"/>
              </a:buClr>
              <a:buFont typeface="Wingdings" pitchFamily="2" charset="2"/>
              <a:buChar char="Ø"/>
            </a:pPr>
            <a:r>
              <a:rPr lang="it-IT" sz="2800" b="1" dirty="0" smtClean="0"/>
              <a:t>guerra o insurrezioni</a:t>
            </a:r>
          </a:p>
          <a:p>
            <a:pPr marL="85725" indent="0" algn="just">
              <a:buFontTx/>
              <a:buChar char="-"/>
            </a:pPr>
            <a:endParaRPr lang="it-IT" sz="2800" b="1" dirty="0" smtClean="0"/>
          </a:p>
          <a:p>
            <a:pPr marL="265113" indent="-179388" algn="just"/>
            <a:endParaRPr lang="it-IT" sz="2800" b="1" dirty="0" smtClean="0"/>
          </a:p>
          <a:p>
            <a:pPr marL="265113" indent="-179388" algn="just"/>
            <a:endParaRPr lang="it-IT"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up)">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up)">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up)">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up)">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357158" y="428604"/>
            <a:ext cx="8429684" cy="5857916"/>
          </a:xfrm>
        </p:spPr>
        <p:txBody>
          <a:bodyPr>
            <a:normAutofit fontScale="92500" lnSpcReduction="20000"/>
          </a:bodyPr>
          <a:lstStyle/>
          <a:p>
            <a:pPr marL="85725" indent="0" algn="ctr">
              <a:buNone/>
            </a:pPr>
            <a:r>
              <a:rPr lang="it-IT" sz="2800" b="1" dirty="0" smtClean="0"/>
              <a:t> </a:t>
            </a:r>
            <a:r>
              <a:rPr lang="it-IT" sz="3600" b="1" u="sng" dirty="0" smtClean="0"/>
              <a:t>Persone non assicurabili</a:t>
            </a:r>
          </a:p>
          <a:p>
            <a:pPr marL="85725" indent="0" algn="just">
              <a:buNone/>
            </a:pPr>
            <a:r>
              <a:rPr lang="it-IT" sz="2800" b="1" dirty="0" smtClean="0"/>
              <a:t> </a:t>
            </a:r>
          </a:p>
          <a:p>
            <a:pPr marL="85725" indent="0" algn="just">
              <a:buClr>
                <a:srgbClr val="FFFF00"/>
              </a:buClr>
            </a:pPr>
            <a:r>
              <a:rPr lang="it-IT" sz="2800" b="1" dirty="0" smtClean="0"/>
              <a:t>Affette da:</a:t>
            </a:r>
          </a:p>
          <a:p>
            <a:pPr marL="85725" indent="0" algn="just">
              <a:buNone/>
            </a:pPr>
            <a:endParaRPr lang="it-IT" sz="2800" b="1" dirty="0" smtClean="0"/>
          </a:p>
          <a:p>
            <a:pPr marL="85725" indent="0" algn="just">
              <a:buClr>
                <a:srgbClr val="FFFF00"/>
              </a:buClr>
              <a:buFont typeface="Wingdings" pitchFamily="2" charset="2"/>
              <a:buChar char="Ø"/>
            </a:pPr>
            <a:r>
              <a:rPr lang="it-IT" sz="2800" b="1" dirty="0" smtClean="0"/>
              <a:t> Alcolismo</a:t>
            </a:r>
          </a:p>
          <a:p>
            <a:pPr marL="85725" indent="0" algn="just">
              <a:buClr>
                <a:srgbClr val="FFFF00"/>
              </a:buClr>
            </a:pPr>
            <a:endParaRPr lang="it-IT" sz="1100" b="1" dirty="0" smtClean="0"/>
          </a:p>
          <a:p>
            <a:pPr marL="85725" algn="just">
              <a:buClr>
                <a:srgbClr val="FFFF00"/>
              </a:buClr>
              <a:buFont typeface="Wingdings" pitchFamily="2" charset="2"/>
              <a:buChar char="Ø"/>
            </a:pPr>
            <a:r>
              <a:rPr lang="it-IT" sz="2800" b="1" dirty="0" smtClean="0"/>
              <a:t> Tossicodipendenza</a:t>
            </a:r>
          </a:p>
          <a:p>
            <a:pPr marL="85725" algn="just">
              <a:buClr>
                <a:srgbClr val="FFFF00"/>
              </a:buClr>
            </a:pPr>
            <a:endParaRPr lang="it-IT" sz="1200" b="1" dirty="0" smtClean="0"/>
          </a:p>
          <a:p>
            <a:pPr marL="361950" indent="-276225" algn="just">
              <a:buClr>
                <a:srgbClr val="FFFF00"/>
              </a:buClr>
              <a:buFont typeface="Wingdings" pitchFamily="2" charset="2"/>
              <a:buChar char="Ø"/>
            </a:pPr>
            <a:r>
              <a:rPr lang="it-IT" sz="2800" b="1" dirty="0" smtClean="0"/>
              <a:t>Infermità mentali </a:t>
            </a:r>
            <a:r>
              <a:rPr lang="it-IT" sz="2800" dirty="0" smtClean="0"/>
              <a:t>(sindromi organiche cerebrali,  schizofrenia, stati paranoidi o maniacali)</a:t>
            </a:r>
          </a:p>
          <a:p>
            <a:pPr marL="85725" algn="just">
              <a:buClr>
                <a:srgbClr val="FFFF00"/>
              </a:buClr>
              <a:buFont typeface="Wingdings" pitchFamily="2" charset="2"/>
              <a:buChar char="Ø"/>
            </a:pPr>
            <a:endParaRPr lang="it-IT" sz="2800" b="1" dirty="0" smtClean="0"/>
          </a:p>
          <a:p>
            <a:pPr marL="85725" indent="0" algn="just">
              <a:buFontTx/>
              <a:buChar char="-"/>
            </a:pPr>
            <a:endParaRPr lang="it-IT" sz="1000" b="1" dirty="0" smtClean="0"/>
          </a:p>
          <a:p>
            <a:pPr marL="85725" indent="0" algn="just"/>
            <a:endParaRPr lang="it-IT" sz="1000" b="1" dirty="0" smtClean="0"/>
          </a:p>
          <a:p>
            <a:pPr marL="85725" indent="0" algn="just">
              <a:buNone/>
            </a:pPr>
            <a:endParaRPr lang="it-IT" sz="2800" dirty="0" smtClean="0"/>
          </a:p>
          <a:p>
            <a:pPr marL="85725" indent="0" algn="ctr">
              <a:buNone/>
            </a:pPr>
            <a:r>
              <a:rPr lang="it-IT" sz="3500" b="1" dirty="0" smtClean="0">
                <a:solidFill>
                  <a:srgbClr val="FFFF00"/>
                </a:solidFill>
              </a:rPr>
              <a:t>La protezione assicurativa cessa </a:t>
            </a:r>
          </a:p>
          <a:p>
            <a:pPr marL="85725" indent="0" algn="ctr">
              <a:buNone/>
            </a:pPr>
            <a:r>
              <a:rPr lang="it-IT" sz="3500" b="1" dirty="0" smtClean="0">
                <a:solidFill>
                  <a:srgbClr val="FFFF00"/>
                </a:solidFill>
              </a:rPr>
              <a:t>al manifestarsi di tali affezioni</a:t>
            </a:r>
            <a:endParaRPr lang="it-IT" sz="35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up)">
                                      <p:cBhvr>
                                        <p:cTn id="7" dur="10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wipe(up)">
                                      <p:cBhvr>
                                        <p:cTn id="12" dur="10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wipe(up)">
                                      <p:cBhvr>
                                        <p:cTn id="17" dur="10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
                                            <p:txEl>
                                              <p:pRg st="13" end="13"/>
                                            </p:txEl>
                                          </p:spTgt>
                                        </p:tgtEl>
                                        <p:attrNameLst>
                                          <p:attrName>style.visibility</p:attrName>
                                        </p:attrNameLst>
                                      </p:cBhvr>
                                      <p:to>
                                        <p:strVal val="visible"/>
                                      </p:to>
                                    </p:set>
                                    <p:animEffect transition="in" filter="wipe(up)">
                                      <p:cBhvr>
                                        <p:cTn id="22" dur="1000"/>
                                        <p:tgtEl>
                                          <p:spTgt spid="3">
                                            <p:txEl>
                                              <p:pRg st="13" end="13"/>
                                            </p:txEl>
                                          </p:spTgt>
                                        </p:tgtEl>
                                      </p:cBhvr>
                                    </p:animEffect>
                                  </p:childTnLst>
                                </p:cTn>
                              </p:par>
                              <p:par>
                                <p:cTn id="23" presetID="22" presetClass="entr" presetSubtype="1" fill="hold" nodeType="withEffect">
                                  <p:stCondLst>
                                    <p:cond delay="0"/>
                                  </p:stCondLst>
                                  <p:childTnLst>
                                    <p:set>
                                      <p:cBhvr>
                                        <p:cTn id="24" dur="1" fill="hold">
                                          <p:stCondLst>
                                            <p:cond delay="0"/>
                                          </p:stCondLst>
                                        </p:cTn>
                                        <p:tgtEl>
                                          <p:spTgt spid="3">
                                            <p:txEl>
                                              <p:pRg st="14" end="14"/>
                                            </p:txEl>
                                          </p:spTgt>
                                        </p:tgtEl>
                                        <p:attrNameLst>
                                          <p:attrName>style.visibility</p:attrName>
                                        </p:attrNameLst>
                                      </p:cBhvr>
                                      <p:to>
                                        <p:strVal val="visible"/>
                                      </p:to>
                                    </p:set>
                                    <p:animEffect transition="in" filter="wipe(up)">
                                      <p:cBhvr>
                                        <p:cTn id="25"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71472" y="428604"/>
            <a:ext cx="7851648" cy="45719"/>
          </a:xfrm>
        </p:spPr>
        <p:txBody>
          <a:bodyPr>
            <a:normAutofit fontScale="90000"/>
          </a:bodyPr>
          <a:lstStyle/>
          <a:p>
            <a:pPr algn="ctr"/>
            <a:r>
              <a:rPr lang="it-IT" sz="2800" b="1" dirty="0" smtClean="0"/>
              <a:t> </a:t>
            </a:r>
            <a:endParaRPr lang="it-IT" sz="2800" b="1" dirty="0"/>
          </a:p>
        </p:txBody>
      </p:sp>
      <p:sp>
        <p:nvSpPr>
          <p:cNvPr id="3" name="Segnaposto contenuto 2"/>
          <p:cNvSpPr>
            <a:spLocks noGrp="1"/>
          </p:cNvSpPr>
          <p:nvPr>
            <p:ph type="subTitle" idx="1"/>
          </p:nvPr>
        </p:nvSpPr>
        <p:spPr>
          <a:xfrm>
            <a:off x="428596" y="428604"/>
            <a:ext cx="7959500" cy="5429288"/>
          </a:xfrm>
        </p:spPr>
        <p:txBody>
          <a:bodyPr>
            <a:normAutofit fontScale="92500" lnSpcReduction="20000"/>
          </a:bodyPr>
          <a:lstStyle/>
          <a:p>
            <a:pPr marL="0" indent="0" algn="ctr">
              <a:buNone/>
            </a:pPr>
            <a:r>
              <a:rPr lang="it-IT" sz="3000" b="1" u="sng" dirty="0" smtClean="0">
                <a:solidFill>
                  <a:srgbClr val="FFFF00"/>
                </a:solidFill>
              </a:rPr>
              <a:t>CRITERI </a:t>
            </a:r>
            <a:r>
              <a:rPr lang="it-IT" sz="3000" b="1" u="sng" dirty="0" err="1" smtClean="0">
                <a:solidFill>
                  <a:srgbClr val="FFFF00"/>
                </a:solidFill>
              </a:rPr>
              <a:t>DI</a:t>
            </a:r>
            <a:r>
              <a:rPr lang="it-IT" sz="3000" b="1" u="sng" dirty="0" smtClean="0">
                <a:solidFill>
                  <a:srgbClr val="FFFF00"/>
                </a:solidFill>
              </a:rPr>
              <a:t> INDENNIZZABILITA</a:t>
            </a:r>
            <a:r>
              <a:rPr lang="it-IT" sz="2800" b="1" dirty="0" smtClean="0">
                <a:solidFill>
                  <a:srgbClr val="FFFF00"/>
                </a:solidFill>
              </a:rPr>
              <a:t>’</a:t>
            </a:r>
          </a:p>
          <a:p>
            <a:pPr marL="0" indent="0" algn="just">
              <a:buNone/>
            </a:pPr>
            <a:endParaRPr lang="it-IT" sz="3000" b="1" dirty="0" smtClean="0"/>
          </a:p>
          <a:p>
            <a:pPr marL="0" indent="0" algn="just">
              <a:buNone/>
            </a:pPr>
            <a:r>
              <a:rPr lang="it-IT" sz="3000" dirty="0" smtClean="0"/>
              <a:t>La Società Assicuratrice corrisponde l’indennizzo per le sole </a:t>
            </a:r>
            <a:r>
              <a:rPr lang="it-IT" sz="3000" b="1" u="sng" dirty="0" smtClean="0"/>
              <a:t>conseguenze dirette ed esclusive dell’infortunio</a:t>
            </a:r>
            <a:r>
              <a:rPr lang="it-IT" sz="3000" dirty="0" smtClean="0"/>
              <a:t> che siano </a:t>
            </a:r>
            <a:r>
              <a:rPr lang="it-IT" sz="3000" b="1" u="sng" dirty="0" smtClean="0"/>
              <a:t>indipendenti</a:t>
            </a:r>
            <a:r>
              <a:rPr lang="it-IT" sz="3000" dirty="0" smtClean="0"/>
              <a:t> da condizioni fisiche o patologiche preesistenti o sopravvenute.</a:t>
            </a:r>
          </a:p>
          <a:p>
            <a:pPr marL="0" indent="0" algn="just">
              <a:buNone/>
            </a:pPr>
            <a:endParaRPr lang="it-IT" sz="2800" dirty="0" smtClean="0"/>
          </a:p>
          <a:p>
            <a:pPr marL="0" indent="0" algn="just">
              <a:buNone/>
            </a:pPr>
            <a:r>
              <a:rPr lang="it-IT" sz="3000" b="1" u="sng" dirty="0" smtClean="0"/>
              <a:t>Perché l’evento sia indennizzabile</a:t>
            </a:r>
            <a:r>
              <a:rPr lang="it-IT" sz="3000" dirty="0" smtClean="0"/>
              <a:t>, la conseguenza dell’infortunio (inabilità temporanea, invalidità permanente, morte) deve essere </a:t>
            </a:r>
            <a:r>
              <a:rPr lang="it-IT" sz="3000" b="1" u="sng" dirty="0" smtClean="0"/>
              <a:t>l’unica conseguenza</a:t>
            </a:r>
            <a:r>
              <a:rPr lang="it-IT" sz="3000" dirty="0" smtClean="0"/>
              <a:t> della causa fortuita, violenta ed esterna che, </a:t>
            </a:r>
            <a:r>
              <a:rPr lang="it-IT" sz="3000" b="1" u="sng" dirty="0" smtClean="0"/>
              <a:t>da sola</a:t>
            </a:r>
            <a:r>
              <a:rPr lang="it-IT" sz="3000" dirty="0" smtClean="0"/>
              <a:t>, deve essere sufficiente a produrla.</a:t>
            </a:r>
          </a:p>
          <a:p>
            <a:pPr marL="514350" indent="-514350" algn="just"/>
            <a:endParaRPr lang="it-IT"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up)">
                                      <p:cBhvr>
                                        <p:cTn id="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28596" y="500042"/>
            <a:ext cx="7923086" cy="71438"/>
          </a:xfrm>
        </p:spPr>
        <p:txBody>
          <a:bodyPr>
            <a:normAutofit fontScale="90000"/>
          </a:bodyPr>
          <a:lstStyle/>
          <a:p>
            <a:pPr algn="ctr"/>
            <a:r>
              <a:rPr lang="it-IT" sz="2800" b="1" dirty="0" smtClean="0"/>
              <a:t> </a:t>
            </a:r>
            <a:endParaRPr lang="it-IT" sz="2800" b="1" dirty="0"/>
          </a:p>
        </p:txBody>
      </p:sp>
      <p:sp>
        <p:nvSpPr>
          <p:cNvPr id="3" name="Segnaposto contenuto 2"/>
          <p:cNvSpPr>
            <a:spLocks noGrp="1"/>
          </p:cNvSpPr>
          <p:nvPr>
            <p:ph type="subTitle" idx="1"/>
          </p:nvPr>
        </p:nvSpPr>
        <p:spPr>
          <a:xfrm>
            <a:off x="714348" y="428604"/>
            <a:ext cx="7711820" cy="5929354"/>
          </a:xfrm>
        </p:spPr>
        <p:txBody>
          <a:bodyPr>
            <a:normAutofit/>
          </a:bodyPr>
          <a:lstStyle/>
          <a:p>
            <a:pPr marL="0" indent="0" algn="just">
              <a:buNone/>
            </a:pPr>
            <a:r>
              <a:rPr lang="it-IT" sz="3300" dirty="0" smtClean="0"/>
              <a:t> </a:t>
            </a:r>
          </a:p>
          <a:p>
            <a:pPr marL="0" indent="0" algn="just">
              <a:buNone/>
            </a:pPr>
            <a:r>
              <a:rPr lang="it-IT" sz="2800" dirty="0" smtClean="0"/>
              <a:t> </a:t>
            </a:r>
            <a:r>
              <a:rPr lang="it-IT" sz="3200" dirty="0" smtClean="0"/>
              <a:t>Se, al momento dell’infortunio, l’assicurato non è fisicamente integro e sano, sono indennizzabili soltanto le conseguenze che si sarebbero comunque verificate qualora l’infortunio avesse colpito una persona fisicamente integra e sana (senza riguardo al maggior pregiudizio derivante dalle condizioni preesistenti).</a:t>
            </a:r>
            <a:endParaRPr lang="it-IT"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571472" y="500042"/>
            <a:ext cx="7816624" cy="5643602"/>
          </a:xfrm>
        </p:spPr>
        <p:txBody>
          <a:bodyPr>
            <a:normAutofit fontScale="92500" lnSpcReduction="10000"/>
          </a:bodyPr>
          <a:lstStyle/>
          <a:p>
            <a:pPr marL="0" indent="0" algn="ctr">
              <a:buNone/>
            </a:pPr>
            <a:r>
              <a:rPr lang="it-IT" sz="3200" dirty="0" smtClean="0"/>
              <a:t> </a:t>
            </a:r>
            <a:r>
              <a:rPr lang="it-IT" sz="3200" b="1" u="sng" dirty="0" smtClean="0">
                <a:solidFill>
                  <a:srgbClr val="FFFF00"/>
                </a:solidFill>
              </a:rPr>
              <a:t>PROBLEMATICA DELLE CONCAUSE</a:t>
            </a:r>
            <a:endParaRPr lang="it-IT" sz="2800" u="sng" dirty="0" smtClean="0">
              <a:solidFill>
                <a:srgbClr val="FFFF00"/>
              </a:solidFill>
            </a:endParaRPr>
          </a:p>
          <a:p>
            <a:pPr marL="0" indent="0" algn="just"/>
            <a:endParaRPr lang="it-IT" sz="800" b="1" dirty="0" smtClean="0"/>
          </a:p>
          <a:p>
            <a:pPr marL="0" indent="0" algn="just"/>
            <a:endParaRPr lang="it-IT" sz="800" b="1" dirty="0" smtClean="0"/>
          </a:p>
          <a:p>
            <a:pPr marL="0" indent="0" algn="just"/>
            <a:r>
              <a:rPr lang="it-IT" sz="3000" b="1" dirty="0" smtClean="0"/>
              <a:t>Concausa:  </a:t>
            </a:r>
            <a:r>
              <a:rPr lang="it-IT" sz="3000" dirty="0" smtClean="0"/>
              <a:t>condizione di per sé non sufficiente a provocare un determinato effetto, tuttavia necessaria al suo realizzarsi in  concorso con altri fattori.</a:t>
            </a:r>
          </a:p>
          <a:p>
            <a:pPr marL="0" indent="0" algn="just"/>
            <a:endParaRPr lang="it-IT" sz="800" b="1" dirty="0" smtClean="0"/>
          </a:p>
          <a:p>
            <a:pPr marL="0" indent="0" algn="just"/>
            <a:endParaRPr lang="it-IT" sz="1900" b="1" dirty="0" smtClean="0"/>
          </a:p>
          <a:p>
            <a:pPr marL="0" indent="0" algn="just"/>
            <a:r>
              <a:rPr lang="it-IT" sz="2800" b="1" dirty="0" smtClean="0"/>
              <a:t>Di fronte ad un evento configurabile come infortunio, le varie entità (</a:t>
            </a:r>
            <a:r>
              <a:rPr lang="it-IT" sz="2800" b="1" u="sng" dirty="0" smtClean="0"/>
              <a:t>causa lesiva &gt; lesione  &gt;  postumi</a:t>
            </a:r>
            <a:r>
              <a:rPr lang="it-IT" sz="2800" b="1" dirty="0" smtClean="0"/>
              <a:t>) devono essere collegate </a:t>
            </a:r>
            <a:r>
              <a:rPr lang="it-IT" sz="2800" b="1" u="sng" dirty="0" smtClean="0"/>
              <a:t>in modo diretto ed esclusivo</a:t>
            </a:r>
            <a:r>
              <a:rPr lang="it-IT" sz="2800" dirty="0" smtClean="0"/>
              <a:t>, senza che nella catena causale siano ravvisabili </a:t>
            </a:r>
            <a:r>
              <a:rPr lang="it-IT" sz="2800" b="1" dirty="0" smtClean="0"/>
              <a:t>interventi favorenti (concause), </a:t>
            </a:r>
            <a:r>
              <a:rPr lang="it-IT" sz="2800" dirty="0" smtClean="0"/>
              <a:t>cioè altri fattori che abbiano concorso nel provocare il danno.</a:t>
            </a:r>
            <a:r>
              <a:rPr lang="it-IT" sz="2800" b="1" u="sng" dirty="0" smtClean="0"/>
              <a:t> </a:t>
            </a:r>
          </a:p>
          <a:p>
            <a:pPr marL="0" indent="0" algn="just">
              <a:buFontTx/>
              <a:buChar char="-"/>
            </a:pPr>
            <a:endParaRPr lang="it-IT" sz="2800" dirty="0" smtClean="0"/>
          </a:p>
          <a:p>
            <a:pPr marL="0" indent="0" algn="just">
              <a:buFontTx/>
              <a:buChar char="-"/>
            </a:pPr>
            <a:endParaRPr lang="it-IT"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wipe(up)">
                                      <p:cBhvr>
                                        <p:cTn id="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flipV="1">
            <a:off x="500034" y="571480"/>
            <a:ext cx="7994524" cy="71438"/>
          </a:xfrm>
        </p:spPr>
        <p:txBody>
          <a:bodyPr>
            <a:normAutofit fontScale="90000"/>
          </a:bodyPr>
          <a:lstStyle/>
          <a:p>
            <a:pPr algn="ctr"/>
            <a:r>
              <a:rPr lang="it-IT" sz="3600" b="1" dirty="0" smtClean="0"/>
              <a:t> </a:t>
            </a:r>
            <a:endParaRPr lang="it-IT" sz="3600" b="1" dirty="0"/>
          </a:p>
        </p:txBody>
      </p:sp>
      <p:sp>
        <p:nvSpPr>
          <p:cNvPr id="3" name="Segnaposto contenuto 2"/>
          <p:cNvSpPr>
            <a:spLocks noGrp="1"/>
          </p:cNvSpPr>
          <p:nvPr>
            <p:ph type="subTitle" idx="1"/>
          </p:nvPr>
        </p:nvSpPr>
        <p:spPr>
          <a:xfrm>
            <a:off x="642910" y="642918"/>
            <a:ext cx="8001056" cy="5143536"/>
          </a:xfrm>
        </p:spPr>
        <p:txBody>
          <a:bodyPr>
            <a:normAutofit/>
          </a:bodyPr>
          <a:lstStyle/>
          <a:p>
            <a:pPr algn="ctr"/>
            <a:r>
              <a:rPr lang="it-IT" sz="2800" b="1" dirty="0" smtClean="0">
                <a:solidFill>
                  <a:srgbClr val="FFFF00"/>
                </a:solidFill>
              </a:rPr>
              <a:t> </a:t>
            </a:r>
          </a:p>
          <a:p>
            <a:pPr algn="just"/>
            <a:r>
              <a:rPr lang="it-IT" sz="2800" b="1" u="sng" dirty="0" smtClean="0"/>
              <a:t>In ambito di infortunistica privata</a:t>
            </a:r>
            <a:r>
              <a:rPr lang="it-IT" sz="2800" dirty="0" smtClean="0"/>
              <a:t>, le concause escludono, in genere, l’indennizzabilità dell’infortunio stesso.</a:t>
            </a:r>
          </a:p>
          <a:p>
            <a:pPr algn="just"/>
            <a:endParaRPr lang="it-IT" sz="2800" b="1" u="sng" dirty="0" smtClean="0"/>
          </a:p>
          <a:p>
            <a:pPr algn="just"/>
            <a:endParaRPr lang="it-IT" sz="2800" b="1" u="sng" dirty="0" smtClean="0"/>
          </a:p>
          <a:p>
            <a:pPr algn="just"/>
            <a:r>
              <a:rPr lang="it-IT" sz="2800" b="1" u="sng" dirty="0" smtClean="0"/>
              <a:t>In ambito di responsabilità civile o penale,</a:t>
            </a:r>
            <a:r>
              <a:rPr lang="it-IT" sz="2800" dirty="0" smtClean="0"/>
              <a:t> invece, le concause non escludono, in genere, la risarcibilità di un danno, anzi, talvolta, ne aggravano il danno stesso.</a:t>
            </a:r>
            <a:endParaRPr lang="it-IT" sz="2800" b="1" u="sn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up)">
                                      <p:cBhvr>
                                        <p:cTn id="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500034" y="1500174"/>
            <a:ext cx="7854696" cy="4572032"/>
          </a:xfrm>
        </p:spPr>
        <p:txBody>
          <a:bodyPr>
            <a:normAutofit/>
          </a:bodyPr>
          <a:lstStyle/>
          <a:p>
            <a:pPr marL="0" indent="0" algn="just">
              <a:buNone/>
            </a:pPr>
            <a:r>
              <a:rPr lang="it-IT" dirty="0" smtClean="0"/>
              <a:t> </a:t>
            </a:r>
            <a:endParaRPr lang="it-IT" b="1" dirty="0"/>
          </a:p>
        </p:txBody>
      </p:sp>
      <p:sp>
        <p:nvSpPr>
          <p:cNvPr id="4" name="Rettangolo 3"/>
          <p:cNvSpPr/>
          <p:nvPr/>
        </p:nvSpPr>
        <p:spPr>
          <a:xfrm>
            <a:off x="571472" y="285729"/>
            <a:ext cx="8001056" cy="6709529"/>
          </a:xfrm>
          <a:prstGeom prst="rect">
            <a:avLst/>
          </a:prstGeom>
        </p:spPr>
        <p:txBody>
          <a:bodyPr wrap="square">
            <a:spAutoFit/>
          </a:bodyPr>
          <a:lstStyle/>
          <a:p>
            <a:pPr algn="ctr"/>
            <a:r>
              <a:rPr lang="it-IT" sz="2800" b="1" u="sng" dirty="0" smtClean="0">
                <a:solidFill>
                  <a:srgbClr val="FFFF00"/>
                </a:solidFill>
              </a:rPr>
              <a:t>CRITERI  </a:t>
            </a:r>
            <a:r>
              <a:rPr lang="it-IT" sz="2800" b="1" u="sng" dirty="0" err="1" smtClean="0">
                <a:solidFill>
                  <a:srgbClr val="FFFF00"/>
                </a:solidFill>
              </a:rPr>
              <a:t>DI</a:t>
            </a:r>
            <a:r>
              <a:rPr lang="it-IT" sz="2800" b="1" u="sng" dirty="0" smtClean="0">
                <a:solidFill>
                  <a:srgbClr val="FFFF00"/>
                </a:solidFill>
              </a:rPr>
              <a:t>  INDENNIZZABILITA</a:t>
            </a:r>
            <a:r>
              <a:rPr lang="it-IT" sz="2800" dirty="0" smtClean="0">
                <a:solidFill>
                  <a:srgbClr val="FFFF00"/>
                </a:solidFill>
              </a:rPr>
              <a:t>’</a:t>
            </a:r>
          </a:p>
          <a:p>
            <a:pPr algn="just"/>
            <a:endParaRPr lang="it-IT" sz="2400" dirty="0" smtClean="0"/>
          </a:p>
          <a:p>
            <a:pPr marL="514350" indent="-514350" algn="just">
              <a:buAutoNum type="arabicParenR"/>
            </a:pPr>
            <a:r>
              <a:rPr lang="it-IT" sz="2800" b="1" u="sng" dirty="0" smtClean="0"/>
              <a:t>La lesione iniziale deve essere compatibile con la definizione di infortunio</a:t>
            </a:r>
            <a:r>
              <a:rPr lang="it-IT" sz="2800" dirty="0" smtClean="0"/>
              <a:t> (evento dovuto a causa fortuita, violenta, esterna).</a:t>
            </a:r>
          </a:p>
          <a:p>
            <a:pPr marL="514350" indent="-514350" algn="just"/>
            <a:endParaRPr lang="it-IT" sz="1400" dirty="0" smtClean="0"/>
          </a:p>
          <a:p>
            <a:pPr algn="just"/>
            <a:r>
              <a:rPr lang="it-IT" sz="2800" dirty="0" smtClean="0"/>
              <a:t>Es.: rottura del tendine d’Achille, verificatasi nell’atto di scendere da un’autovettura:   infortunio non indennizzabile.</a:t>
            </a:r>
          </a:p>
          <a:p>
            <a:pPr algn="just"/>
            <a:r>
              <a:rPr lang="it-IT" sz="2800" dirty="0" smtClean="0"/>
              <a:t>Il tendine d’Achille (il più robusto tendine dell’organismo) non si sarebbe mai potuto rompere in occasione di un atto banale (scendere da un’autovettura) se non avesse avuto una preesistente </a:t>
            </a:r>
            <a:r>
              <a:rPr lang="it-IT" sz="2800" b="1" dirty="0" smtClean="0"/>
              <a:t>patologica fragilità.  </a:t>
            </a:r>
          </a:p>
          <a:p>
            <a:pPr marL="514350" indent="-514350" algn="just">
              <a:buAutoNum type="arabicParenR"/>
            </a:pPr>
            <a:endParaRPr lang="it-IT" sz="2800" b="1" u="sng" dirty="0" smtClean="0"/>
          </a:p>
          <a:p>
            <a:pPr marL="514350" indent="-514350" algn="just"/>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wipe(up)">
                                      <p:cBhvr>
                                        <p:cTn id="7" dur="1000"/>
                                        <p:tgtEl>
                                          <p:spTgt spid="4">
                                            <p:txEl>
                                              <p:pRg st="4" end="4"/>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4">
                                            <p:txEl>
                                              <p:pRg st="5" end="5"/>
                                            </p:txEl>
                                          </p:spTgt>
                                        </p:tgtEl>
                                        <p:attrNameLst>
                                          <p:attrName>style.visibility</p:attrName>
                                        </p:attrNameLst>
                                      </p:cBhvr>
                                      <p:to>
                                        <p:strVal val="visible"/>
                                      </p:to>
                                    </p:set>
                                    <p:animEffect transition="in" filter="wipe(up)">
                                      <p:cBhvr>
                                        <p:cTn id="10"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p:cNvSpPr txBox="1">
            <a:spLocks/>
          </p:cNvSpPr>
          <p:nvPr/>
        </p:nvSpPr>
        <p:spPr>
          <a:xfrm>
            <a:off x="795310" y="438128"/>
            <a:ext cx="7929618" cy="1143008"/>
          </a:xfrm>
          <a:prstGeom prst="rect">
            <a:avLst/>
          </a:prstGeom>
          <a:ln>
            <a:noFill/>
          </a:ln>
        </p:spPr>
        <p:txBody>
          <a:bodyPr vert="horz" lIns="0" tIns="0" rIns="18288" bIns="0" anchor="b">
            <a:normAutofit fontScale="600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it-IT"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4" name="Titolo 1"/>
          <p:cNvSpPr txBox="1">
            <a:spLocks/>
          </p:cNvSpPr>
          <p:nvPr/>
        </p:nvSpPr>
        <p:spPr>
          <a:xfrm>
            <a:off x="785786" y="590528"/>
            <a:ext cx="8091542" cy="1143008"/>
          </a:xfrm>
          <a:prstGeom prst="rect">
            <a:avLst/>
          </a:prstGeom>
          <a:ln>
            <a:noFill/>
          </a:ln>
        </p:spPr>
        <p:txBody>
          <a:bodyPr vert="horz" lIns="0" tIns="0" rIns="18288" bIns="0" anchor="b">
            <a:normAutofit fontScale="600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it-IT"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5" name="Titolo 1"/>
          <p:cNvSpPr txBox="1">
            <a:spLocks/>
          </p:cNvSpPr>
          <p:nvPr/>
        </p:nvSpPr>
        <p:spPr>
          <a:xfrm>
            <a:off x="1000100" y="3286124"/>
            <a:ext cx="7929618" cy="1143008"/>
          </a:xfrm>
          <a:prstGeom prst="rect">
            <a:avLst/>
          </a:prstGeom>
          <a:ln>
            <a:noFill/>
          </a:ln>
        </p:spPr>
        <p:txBody>
          <a:bodyPr vert="horz" lIns="0" tIns="0" rIns="18288" bIns="0" anchor="b">
            <a:normAutofit fontScale="600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it-IT"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6" name="Titolo 8"/>
          <p:cNvSpPr txBox="1">
            <a:spLocks/>
          </p:cNvSpPr>
          <p:nvPr/>
        </p:nvSpPr>
        <p:spPr>
          <a:xfrm>
            <a:off x="142844" y="428604"/>
            <a:ext cx="7851648" cy="161448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endParaRPr lang="it-IT" sz="4000" dirty="0" smtClean="0">
              <a:solidFill>
                <a:schemeClr val="tx1"/>
              </a:solidFill>
            </a:endParaRPr>
          </a:p>
        </p:txBody>
      </p:sp>
      <p:sp>
        <p:nvSpPr>
          <p:cNvPr id="7" name="Titolo 8"/>
          <p:cNvSpPr txBox="1">
            <a:spLocks/>
          </p:cNvSpPr>
          <p:nvPr/>
        </p:nvSpPr>
        <p:spPr>
          <a:xfrm>
            <a:off x="285720" y="2847782"/>
            <a:ext cx="8535322" cy="4010218"/>
          </a:xfrm>
          <a:prstGeom prst="rect">
            <a:avLst/>
          </a:prstGeom>
          <a:ln>
            <a:noFill/>
          </a:ln>
        </p:spPr>
        <p:txBody>
          <a:bodyPr vert="horz" lIns="0" tIns="0" rIns="18288" bIns="0" anchor="b">
            <a:normAutofit fontScale="77500" lnSpcReduction="20000"/>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l"/>
            <a:r>
              <a:rPr lang="it-IT" sz="2300" dirty="0" smtClean="0"/>
              <a:t> </a:t>
            </a:r>
            <a:r>
              <a:rPr lang="it-IT" sz="3400" dirty="0" smtClean="0">
                <a:solidFill>
                  <a:schemeClr val="tx1"/>
                </a:solidFill>
                <a:effectLst/>
              </a:rPr>
              <a:t> </a:t>
            </a:r>
          </a:p>
          <a:p>
            <a:pPr algn="l"/>
            <a:r>
              <a:rPr lang="it-IT" sz="3400" i="1" dirty="0" smtClean="0">
                <a:solidFill>
                  <a:schemeClr val="tx1"/>
                </a:solidFill>
                <a:effectLst/>
              </a:rPr>
              <a:t> </a:t>
            </a:r>
          </a:p>
          <a:p>
            <a:pPr algn="l"/>
            <a:r>
              <a:rPr lang="it-IT" sz="3400" dirty="0" smtClean="0">
                <a:solidFill>
                  <a:schemeClr val="tx1"/>
                </a:solidFill>
                <a:effectLst/>
              </a:rPr>
              <a:t> </a:t>
            </a:r>
          </a:p>
          <a:p>
            <a:pPr algn="l"/>
            <a:endParaRPr lang="it-IT" sz="3400" dirty="0" smtClean="0">
              <a:solidFill>
                <a:schemeClr val="tx1"/>
              </a:solidFill>
              <a:effectLst/>
            </a:endParaRPr>
          </a:p>
          <a:p>
            <a:r>
              <a:rPr lang="it-IT" sz="3400" i="1" dirty="0" smtClean="0">
                <a:solidFill>
                  <a:schemeClr val="tx1"/>
                </a:solidFill>
                <a:effectLst/>
              </a:rPr>
              <a:t> </a:t>
            </a:r>
            <a:endParaRPr lang="it-IT" sz="3400" dirty="0" smtClean="0">
              <a:solidFill>
                <a:schemeClr val="tx1"/>
              </a:solidFill>
              <a:effectLst/>
            </a:endParaRPr>
          </a:p>
          <a:p>
            <a:r>
              <a:rPr lang="it-IT" sz="3400" i="1" dirty="0" smtClean="0">
                <a:solidFill>
                  <a:schemeClr val="tx1"/>
                </a:solidFill>
                <a:effectLst/>
              </a:rPr>
              <a:t> </a:t>
            </a:r>
            <a:endParaRPr lang="it-IT" sz="3400" dirty="0" smtClean="0">
              <a:solidFill>
                <a:schemeClr val="tx1"/>
              </a:solidFill>
              <a:effectLst/>
            </a:endParaRPr>
          </a:p>
          <a:p>
            <a:r>
              <a:rPr lang="it-IT" sz="3000" i="1" dirty="0" smtClean="0">
                <a:solidFill>
                  <a:schemeClr val="tx1"/>
                </a:solidFill>
                <a:effectLst/>
              </a:rPr>
              <a:t> </a:t>
            </a:r>
            <a:endParaRPr lang="it-IT" sz="3000" dirty="0" smtClean="0">
              <a:solidFill>
                <a:schemeClr val="tx1"/>
              </a:solidFill>
              <a:effectLst/>
            </a:endParaRPr>
          </a:p>
          <a:p>
            <a:r>
              <a:rPr lang="it-IT" sz="3000" dirty="0" smtClean="0">
                <a:solidFill>
                  <a:schemeClr val="tx1"/>
                </a:solidFill>
                <a:effectLst/>
              </a:rPr>
              <a:t> </a:t>
            </a:r>
          </a:p>
          <a:p>
            <a:r>
              <a:rPr lang="it-IT" sz="3000" dirty="0" smtClean="0">
                <a:solidFill>
                  <a:schemeClr val="tx1"/>
                </a:solidFill>
                <a:effectLst/>
              </a:rPr>
              <a:t> </a:t>
            </a:r>
          </a:p>
          <a:p>
            <a:r>
              <a:rPr lang="it-IT" sz="3000" dirty="0" smtClean="0">
                <a:solidFill>
                  <a:schemeClr val="tx1"/>
                </a:solidFill>
                <a:effectLst/>
              </a:rPr>
              <a:t> </a:t>
            </a:r>
          </a:p>
          <a:p>
            <a:pPr algn="l"/>
            <a:endParaRPr lang="it-IT" sz="3000" dirty="0" smtClean="0">
              <a:solidFill>
                <a:schemeClr val="tx1"/>
              </a:solidFill>
              <a:effectLst/>
            </a:endParaRPr>
          </a:p>
          <a:p>
            <a:pPr algn="l"/>
            <a:r>
              <a:rPr lang="it-IT" sz="3000" dirty="0" smtClean="0">
                <a:solidFill>
                  <a:schemeClr val="tx1"/>
                </a:solidFill>
                <a:effectLst/>
              </a:rPr>
              <a:t> </a:t>
            </a:r>
          </a:p>
          <a:p>
            <a:pPr algn="l"/>
            <a:r>
              <a:rPr lang="it-IT" sz="3000" dirty="0" smtClean="0">
                <a:solidFill>
                  <a:schemeClr val="tx1"/>
                </a:solidFill>
                <a:effectLst/>
              </a:rPr>
              <a:t>                              </a:t>
            </a:r>
            <a:endParaRPr lang="it-IT" sz="3000" dirty="0">
              <a:solidFill>
                <a:schemeClr val="tx1"/>
              </a:solidFill>
              <a:effectLst/>
            </a:endParaRPr>
          </a:p>
        </p:txBody>
      </p:sp>
      <p:sp>
        <p:nvSpPr>
          <p:cNvPr id="8" name="Sottotitolo 2"/>
          <p:cNvSpPr>
            <a:spLocks noGrp="1"/>
          </p:cNvSpPr>
          <p:nvPr>
            <p:ph type="subTitle" idx="1"/>
          </p:nvPr>
        </p:nvSpPr>
        <p:spPr>
          <a:xfrm>
            <a:off x="285720" y="428604"/>
            <a:ext cx="8357042" cy="6215106"/>
          </a:xfrm>
        </p:spPr>
        <p:txBody>
          <a:bodyPr>
            <a:normAutofit/>
          </a:bodyPr>
          <a:lstStyle/>
          <a:p>
            <a:pPr marL="808038" indent="-722313" algn="just" defTabSz="893763">
              <a:lnSpc>
                <a:spcPct val="110000"/>
              </a:lnSpc>
              <a:spcBef>
                <a:spcPts val="0"/>
              </a:spcBef>
            </a:pPr>
            <a:r>
              <a:rPr lang="it-IT" sz="2800" dirty="0" smtClean="0"/>
              <a:t>2) </a:t>
            </a:r>
            <a:r>
              <a:rPr lang="it-IT" sz="2800" b="1" u="sng" dirty="0" smtClean="0"/>
              <a:t>L’evoluzione anatomo-clinica non deve risultare aggravata da condizioni patologiche preesistenti o sopravvenute</a:t>
            </a:r>
            <a:r>
              <a:rPr lang="it-IT" sz="2800" dirty="0" smtClean="0"/>
              <a:t> </a:t>
            </a:r>
          </a:p>
          <a:p>
            <a:pPr marL="176213" indent="4763" algn="just">
              <a:lnSpc>
                <a:spcPct val="110000"/>
              </a:lnSpc>
              <a:spcBef>
                <a:spcPts val="0"/>
              </a:spcBef>
            </a:pPr>
            <a:r>
              <a:rPr lang="it-IT" sz="2800" dirty="0" smtClean="0"/>
              <a:t>       (l’ulteriore aggravamento non è indennizzabile)</a:t>
            </a:r>
            <a:endParaRPr lang="it-IT" sz="2800" b="1" u="sng" dirty="0" smtClean="0"/>
          </a:p>
          <a:p>
            <a:pPr algn="l"/>
            <a:endParaRPr lang="it-IT" sz="1200" i="1" dirty="0" smtClean="0"/>
          </a:p>
          <a:p>
            <a:pPr marL="808038" indent="-808038" algn="just"/>
            <a:r>
              <a:rPr lang="it-IT" sz="2800" dirty="0" smtClean="0"/>
              <a:t>Es.: frattura biossea della gamba, complicata da necrosi ischemica, in soggetto affetto da arteriopatia obliterante </a:t>
            </a:r>
            <a:r>
              <a:rPr lang="it-IT" sz="2800" dirty="0" err="1" smtClean="0"/>
              <a:t>aa</a:t>
            </a:r>
            <a:r>
              <a:rPr lang="it-IT" sz="2800" dirty="0" smtClean="0"/>
              <a:t> inferiori.</a:t>
            </a:r>
          </a:p>
          <a:p>
            <a:pPr algn="just"/>
            <a:endParaRPr lang="it-IT" sz="1200" dirty="0" smtClean="0"/>
          </a:p>
          <a:p>
            <a:pPr algn="just"/>
            <a:r>
              <a:rPr lang="it-IT" sz="2800" dirty="0" smtClean="0"/>
              <a:t>L’evento patologico preesistente (a. obliterante </a:t>
            </a:r>
            <a:r>
              <a:rPr lang="it-IT" sz="2800" dirty="0" err="1" smtClean="0"/>
              <a:t>aa</a:t>
            </a:r>
            <a:r>
              <a:rPr lang="it-IT" sz="2800" dirty="0" smtClean="0"/>
              <a:t> inf.) condiziona il più lungo decorso della frattura e il maggior danno residuato che, essendo degli eventi indiretti, </a:t>
            </a:r>
            <a:r>
              <a:rPr lang="it-IT" sz="2800" u="sng" dirty="0" smtClean="0"/>
              <a:t>non sono indennizzabili</a:t>
            </a:r>
            <a:r>
              <a:rPr lang="it-IT" sz="2800" dirty="0" smtClean="0"/>
              <a:t>.</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animEffect transition="in" filter="wipe(up)">
                                      <p:cBhvr>
                                        <p:cTn id="7" dur="1000"/>
                                        <p:tgtEl>
                                          <p:spTgt spid="8">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8">
                                            <p:txEl>
                                              <p:pRg st="5" end="5"/>
                                            </p:txEl>
                                          </p:spTgt>
                                        </p:tgtEl>
                                        <p:attrNameLst>
                                          <p:attrName>style.visibility</p:attrName>
                                        </p:attrNameLst>
                                      </p:cBhvr>
                                      <p:to>
                                        <p:strVal val="visible"/>
                                      </p:to>
                                    </p:set>
                                    <p:animEffect transition="in" filter="wipe(up)">
                                      <p:cBhvr>
                                        <p:cTn id="12" dur="10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571472" y="692696"/>
            <a:ext cx="7894784" cy="4879444"/>
          </a:xfrm>
        </p:spPr>
        <p:txBody>
          <a:bodyPr>
            <a:normAutofit lnSpcReduction="10000"/>
          </a:bodyPr>
          <a:lstStyle/>
          <a:p>
            <a:pPr marL="542925" indent="-542925" algn="just"/>
            <a:r>
              <a:rPr lang="it-IT" sz="2800" b="1" dirty="0" smtClean="0"/>
              <a:t>3) </a:t>
            </a:r>
            <a:r>
              <a:rPr lang="it-IT" sz="2800" b="1" u="sng" dirty="0" smtClean="0"/>
              <a:t>I postumi devono essere oggettivamente constatabili </a:t>
            </a:r>
          </a:p>
          <a:p>
            <a:pPr marL="542925" algn="just"/>
            <a:r>
              <a:rPr lang="it-IT" sz="2800" dirty="0" smtClean="0"/>
              <a:t>(</a:t>
            </a:r>
            <a:r>
              <a:rPr lang="it-IT" sz="2800" b="1" i="1" dirty="0" smtClean="0"/>
              <a:t>ictu oculi</a:t>
            </a:r>
            <a:r>
              <a:rPr lang="it-IT" sz="2800" b="1" dirty="0" smtClean="0"/>
              <a:t> o  strumentalmente)</a:t>
            </a:r>
          </a:p>
          <a:p>
            <a:pPr algn="just"/>
            <a:endParaRPr lang="it-IT" sz="2800" b="1" dirty="0" smtClean="0"/>
          </a:p>
          <a:p>
            <a:pPr algn="just"/>
            <a:r>
              <a:rPr lang="it-IT" sz="2800" b="1" dirty="0" smtClean="0"/>
              <a:t>Lo scopo è quello di escludere dalla garanzia tutti quei quadri clinici caratterizzati soltanto da manifestazioni soggettive con esame obiettivo ed indagini strumentali negativi.</a:t>
            </a:r>
          </a:p>
          <a:p>
            <a:pPr algn="just"/>
            <a:endParaRPr lang="it-IT" sz="2800" b="1" dirty="0" smtClean="0"/>
          </a:p>
          <a:p>
            <a:pPr algn="just"/>
            <a:r>
              <a:rPr lang="it-IT" sz="2800" dirty="0" smtClean="0"/>
              <a:t>Esempio paradigmatico: </a:t>
            </a:r>
            <a:r>
              <a:rPr lang="it-IT" sz="2800" b="1" dirty="0" smtClean="0"/>
              <a:t>sindrome soggettiva del traumatizzato cranico.</a:t>
            </a:r>
          </a:p>
          <a:p>
            <a:pPr algn="just"/>
            <a:endParaRPr lang="it-IT" sz="2800" b="1" dirty="0" smtClean="0"/>
          </a:p>
          <a:p>
            <a:pPr algn="just"/>
            <a:endParaRPr lang="it-IT" sz="2800" b="1" dirty="0" smtClean="0"/>
          </a:p>
          <a:p>
            <a:pPr algn="just"/>
            <a:endParaRPr lang="it-IT" sz="2800" b="1" dirty="0" smtClean="0"/>
          </a:p>
          <a:p>
            <a:pPr algn="just"/>
            <a:endParaRPr lang="it-IT" sz="2800" b="1" dirty="0" smtClean="0"/>
          </a:p>
          <a:p>
            <a:pPr algn="just"/>
            <a:endParaRPr lang="it-IT" sz="2800" b="1" dirty="0" smtClean="0"/>
          </a:p>
          <a:p>
            <a:pPr algn="just"/>
            <a:endParaRPr lang="it-IT" sz="2800" b="1" dirty="0" smtClean="0"/>
          </a:p>
          <a:p>
            <a:pPr algn="just"/>
            <a:endParaRPr lang="it-IT" sz="2800" b="1" dirty="0" smtClean="0"/>
          </a:p>
          <a:p>
            <a:pPr algn="ctr"/>
            <a:endParaRPr lang="it-IT" sz="3600" dirty="0" smtClean="0">
              <a:latin typeface="+mj-lt"/>
            </a:endParaRPr>
          </a:p>
          <a:p>
            <a:pPr algn="ct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up)">
                                      <p:cBhvr>
                                        <p:cTn id="7" dur="10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wipe(up)">
                                      <p:cBhvr>
                                        <p:cTn id="1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857224" y="357166"/>
            <a:ext cx="7854696" cy="2520280"/>
          </a:xfrm>
        </p:spPr>
        <p:txBody>
          <a:bodyPr>
            <a:normAutofit/>
          </a:bodyPr>
          <a:lstStyle/>
          <a:p>
            <a:pPr algn="ctr"/>
            <a:r>
              <a:rPr lang="it-IT" sz="3200" b="1" u="sng" dirty="0" smtClean="0">
                <a:solidFill>
                  <a:srgbClr val="FFFF00"/>
                </a:solidFill>
              </a:rPr>
              <a:t>PRESTAZIONI TUTELATE</a:t>
            </a:r>
          </a:p>
          <a:p>
            <a:pPr algn="just"/>
            <a:r>
              <a:rPr lang="it-IT" sz="2800" dirty="0" smtClean="0"/>
              <a:t>Bisogna sempre verificare attentamente le condizioni di polizza</a:t>
            </a:r>
          </a:p>
          <a:p>
            <a:pPr algn="just"/>
            <a:endParaRPr lang="it-IT" sz="2800" dirty="0" smtClean="0">
              <a:latin typeface="+mj-lt"/>
            </a:endParaRPr>
          </a:p>
          <a:p>
            <a:pPr algn="ctr"/>
            <a:endParaRPr lang="it-IT" dirty="0"/>
          </a:p>
        </p:txBody>
      </p:sp>
      <p:sp>
        <p:nvSpPr>
          <p:cNvPr id="4" name="Rettangolo 3"/>
          <p:cNvSpPr/>
          <p:nvPr/>
        </p:nvSpPr>
        <p:spPr>
          <a:xfrm>
            <a:off x="500034" y="1785926"/>
            <a:ext cx="8032406" cy="4847481"/>
          </a:xfrm>
          <a:prstGeom prst="rect">
            <a:avLst/>
          </a:prstGeom>
        </p:spPr>
        <p:txBody>
          <a:bodyPr wrap="square">
            <a:spAutoFit/>
          </a:bodyPr>
          <a:lstStyle/>
          <a:p>
            <a:pPr marL="457200" indent="-457200" algn="just">
              <a:lnSpc>
                <a:spcPct val="150000"/>
              </a:lnSpc>
              <a:buFont typeface="+mj-lt"/>
              <a:buAutoNum type="arabicPeriod"/>
            </a:pPr>
            <a:endParaRPr lang="it-IT" sz="800" b="1" u="sng" dirty="0" smtClean="0">
              <a:solidFill>
                <a:srgbClr val="FFFF00"/>
              </a:solidFill>
            </a:endParaRPr>
          </a:p>
          <a:p>
            <a:pPr marL="457200" indent="-457200" algn="just">
              <a:lnSpc>
                <a:spcPct val="150000"/>
              </a:lnSpc>
            </a:pPr>
            <a:r>
              <a:rPr lang="it-IT" sz="2000" b="1" dirty="0" smtClean="0">
                <a:solidFill>
                  <a:srgbClr val="FFFF00"/>
                </a:solidFill>
              </a:rPr>
              <a:t>1)	</a:t>
            </a:r>
            <a:r>
              <a:rPr lang="it-IT" sz="2000" b="1" u="sng" dirty="0" smtClean="0">
                <a:solidFill>
                  <a:srgbClr val="FFFF00"/>
                </a:solidFill>
              </a:rPr>
              <a:t>Inabilità temporanea (totale e parziale)</a:t>
            </a:r>
            <a:r>
              <a:rPr lang="it-IT" dirty="0" smtClean="0"/>
              <a:t>: </a:t>
            </a:r>
            <a:r>
              <a:rPr lang="it-IT" sz="2000" dirty="0" smtClean="0"/>
              <a:t> va considerata in riferimento all’attività professionale dichiarata dall’assicurato.</a:t>
            </a:r>
          </a:p>
          <a:p>
            <a:pPr marL="457200" indent="-457200" algn="just">
              <a:lnSpc>
                <a:spcPct val="150000"/>
              </a:lnSpc>
            </a:pPr>
            <a:r>
              <a:rPr lang="it-IT" sz="2000" dirty="0" smtClean="0"/>
              <a:t>       Ci sono anche polizze che coprono le 24 h (sia attività professionale che extra-professionale).</a:t>
            </a:r>
            <a:endParaRPr lang="it-IT" dirty="0" smtClean="0"/>
          </a:p>
          <a:p>
            <a:pPr marL="457200" indent="-457200" algn="just">
              <a:lnSpc>
                <a:spcPct val="150000"/>
              </a:lnSpc>
              <a:buAutoNum type="arabicParenR" startAt="2"/>
            </a:pPr>
            <a:r>
              <a:rPr lang="it-IT" sz="2000" b="1" u="sng" dirty="0" smtClean="0">
                <a:solidFill>
                  <a:srgbClr val="FFFF00"/>
                </a:solidFill>
              </a:rPr>
              <a:t>Invalidità permanente:</a:t>
            </a:r>
            <a:r>
              <a:rPr lang="it-IT" b="1" dirty="0" smtClean="0"/>
              <a:t> </a:t>
            </a:r>
            <a:r>
              <a:rPr lang="it-IT" sz="2000" dirty="0" smtClean="0"/>
              <a:t> perdita o diminuzione definitiva della </a:t>
            </a:r>
            <a:r>
              <a:rPr lang="it-IT" sz="2000" b="1" u="sng" dirty="0" smtClean="0"/>
              <a:t>capacità lavorativa generica</a:t>
            </a:r>
            <a:r>
              <a:rPr lang="it-IT" sz="2000" dirty="0" smtClean="0"/>
              <a:t>, indipendentemente dalla professione dell’assicurato.</a:t>
            </a:r>
          </a:p>
          <a:p>
            <a:pPr marL="457200" indent="-457200" algn="just">
              <a:lnSpc>
                <a:spcPct val="150000"/>
              </a:lnSpc>
            </a:pPr>
            <a:r>
              <a:rPr lang="it-IT" sz="2000" dirty="0" smtClean="0"/>
              <a:t>        La valutazione della percentuale di Invalidità Permanente deve essere fatta in riferimento ai valori </a:t>
            </a:r>
            <a:r>
              <a:rPr lang="it-IT" sz="2000" dirty="0" err="1" smtClean="0"/>
              <a:t>tabellati</a:t>
            </a:r>
            <a:r>
              <a:rPr lang="it-IT" sz="2000" dirty="0" smtClean="0"/>
              <a:t> in polizza</a:t>
            </a:r>
          </a:p>
          <a:p>
            <a:pPr marL="457200" indent="-457200" algn="just">
              <a:lnSpc>
                <a:spcPct val="150000"/>
              </a:lnSpc>
              <a:buFont typeface="+mj-lt"/>
              <a:buAutoNum type="arabicPeriod"/>
            </a:pPr>
            <a:endParaRPr lang="it-IT"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up)">
                                      <p:cBhvr>
                                        <p:cTn id="7" dur="1000"/>
                                        <p:tgtEl>
                                          <p:spTgt spid="4">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up)">
                                      <p:cBhvr>
                                        <p:cTn id="10" dur="10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wipe(up)">
                                      <p:cBhvr>
                                        <p:cTn id="15" dur="1000"/>
                                        <p:tgtEl>
                                          <p:spTgt spid="4">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wipe(up)">
                                      <p:cBhvr>
                                        <p:cTn id="18"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txBox="1">
            <a:spLocks/>
          </p:cNvSpPr>
          <p:nvPr/>
        </p:nvSpPr>
        <p:spPr>
          <a:xfrm>
            <a:off x="539552" y="836712"/>
            <a:ext cx="8091542" cy="1143008"/>
          </a:xfrm>
          <a:prstGeom prst="rect">
            <a:avLst/>
          </a:prstGeom>
          <a:ln>
            <a:noFill/>
          </a:ln>
        </p:spPr>
        <p:txBody>
          <a:bodyPr vert="horz" lIns="0" tIns="0" rIns="18288" bIns="0" anchor="b">
            <a:normAutofit fontScale="600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it-IT"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5" name="Titolo 1"/>
          <p:cNvSpPr txBox="1">
            <a:spLocks/>
          </p:cNvSpPr>
          <p:nvPr/>
        </p:nvSpPr>
        <p:spPr>
          <a:xfrm>
            <a:off x="714348" y="2357430"/>
            <a:ext cx="8215370" cy="1571636"/>
          </a:xfrm>
          <a:prstGeom prst="rect">
            <a:avLst/>
          </a:prstGeom>
          <a:ln>
            <a:noFill/>
          </a:ln>
        </p:spPr>
        <p:txBody>
          <a:bodyPr vert="horz" lIns="0" tIns="0" rIns="18288" bIns="0" anchor="b">
            <a:normAutofit fontScale="825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200" b="1" i="0" u="sng"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br>
              <a:rPr kumimoji="0" lang="it-IT" sz="2000" b="1" i="0" u="none" strike="noStrike" kern="1200" cap="none" spc="0" normalizeH="0" baseline="0" noProof="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it-IT"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6" name="Titolo 8"/>
          <p:cNvSpPr txBox="1">
            <a:spLocks/>
          </p:cNvSpPr>
          <p:nvPr/>
        </p:nvSpPr>
        <p:spPr>
          <a:xfrm>
            <a:off x="323528" y="692696"/>
            <a:ext cx="7851648" cy="12789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endParaRPr lang="it-IT" sz="4000" dirty="0" smtClean="0">
              <a:solidFill>
                <a:schemeClr val="tx1"/>
              </a:solidFill>
            </a:endParaRPr>
          </a:p>
        </p:txBody>
      </p:sp>
      <p:sp>
        <p:nvSpPr>
          <p:cNvPr id="7" name="Titolo 8"/>
          <p:cNvSpPr txBox="1">
            <a:spLocks/>
          </p:cNvSpPr>
          <p:nvPr/>
        </p:nvSpPr>
        <p:spPr>
          <a:xfrm>
            <a:off x="785786" y="3357562"/>
            <a:ext cx="7780210" cy="142876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l"/>
            <a:r>
              <a:rPr lang="it-IT" sz="3200" dirty="0" smtClean="0">
                <a:solidFill>
                  <a:srgbClr val="FFFF00"/>
                </a:solidFill>
              </a:rPr>
              <a:t>  </a:t>
            </a:r>
          </a:p>
          <a:p>
            <a:r>
              <a:rPr lang="it-IT" sz="2800" dirty="0" smtClean="0"/>
              <a:t>                              </a:t>
            </a:r>
            <a:endParaRPr lang="it-IT" sz="2800" dirty="0"/>
          </a:p>
        </p:txBody>
      </p:sp>
      <p:sp>
        <p:nvSpPr>
          <p:cNvPr id="8" name="Rectangle 2"/>
          <p:cNvSpPr>
            <a:spLocks noChangeArrowheads="1"/>
          </p:cNvSpPr>
          <p:nvPr/>
        </p:nvSpPr>
        <p:spPr bwMode="auto">
          <a:xfrm>
            <a:off x="214282" y="1571612"/>
            <a:ext cx="892971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it-IT" sz="2800" b="1" dirty="0" smtClean="0"/>
              <a:t>Art. 1882 c.c. </a:t>
            </a:r>
          </a:p>
          <a:p>
            <a:pPr algn="just"/>
            <a:endParaRPr lang="it-IT" sz="2800" b="1" dirty="0" smtClean="0"/>
          </a:p>
          <a:p>
            <a:pPr algn="just"/>
            <a:r>
              <a:rPr lang="it-IT" sz="2800" b="1" dirty="0" smtClean="0"/>
              <a:t>L’assicurazione è il contratto con il quale l’assicuratore, verso il pagamento di un </a:t>
            </a:r>
            <a:r>
              <a:rPr lang="it-IT" sz="2800" b="1" u="sng" dirty="0" smtClean="0"/>
              <a:t>premio</a:t>
            </a:r>
            <a:r>
              <a:rPr lang="it-IT" sz="2800" b="1" dirty="0" smtClean="0"/>
              <a:t>, si obbliga a rilevare l’assicurato, entro i limiti convenuti, del danno ad esso prodotto da un sinistro, ovvero pagare un capitale o una rendita al verificarsi di un evento attinente alla vita umana.</a:t>
            </a:r>
            <a:endParaRPr lang="it-IT" sz="2800" dirty="0"/>
          </a:p>
        </p:txBody>
      </p:sp>
      <p:sp>
        <p:nvSpPr>
          <p:cNvPr id="10" name="Rectangle 1"/>
          <p:cNvSpPr>
            <a:spLocks noChangeArrowheads="1"/>
          </p:cNvSpPr>
          <p:nvPr/>
        </p:nvSpPr>
        <p:spPr bwMode="auto">
          <a:xfrm>
            <a:off x="395536" y="4005064"/>
            <a:ext cx="84249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it-IT" sz="2600" b="1" u="sng" dirty="0">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t-IT" sz="2600" b="1" u="sng" dirty="0">
              <a:latin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t-IT" sz="2600" b="1" u="sng" dirty="0">
              <a:latin typeface="Arial" pitchFamily="34" charset="0"/>
              <a:cs typeface="Times New Roman" pitchFamily="18" charset="0"/>
            </a:endParaRPr>
          </a:p>
          <a:p>
            <a:pPr marL="342900" indent="-342900" algn="ctr"/>
            <a:endParaRPr lang="it-IT" sz="2400" b="1" u="sng" dirty="0">
              <a:solidFill>
                <a:srgbClr val="FFFF00"/>
              </a:solidFill>
            </a:endParaRPr>
          </a:p>
          <a:p>
            <a:pPr marL="342900" indent="-342900" algn="ctr"/>
            <a:endParaRPr lang="it-IT" sz="2400" b="1" u="sng"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CasellaDiTesto 10"/>
          <p:cNvSpPr txBox="1"/>
          <p:nvPr/>
        </p:nvSpPr>
        <p:spPr>
          <a:xfrm>
            <a:off x="0" y="571480"/>
            <a:ext cx="8352928" cy="523220"/>
          </a:xfrm>
          <a:prstGeom prst="rect">
            <a:avLst/>
          </a:prstGeom>
          <a:noFill/>
        </p:spPr>
        <p:txBody>
          <a:bodyPr wrap="square" rtlCol="0">
            <a:spAutoFit/>
          </a:bodyPr>
          <a:lstStyle/>
          <a:p>
            <a:pPr marL="342900" indent="-342900" algn="ctr"/>
            <a:r>
              <a:rPr lang="it-IT" sz="2800" b="1" dirty="0" smtClean="0">
                <a:solidFill>
                  <a:srgbClr val="FFFF00"/>
                </a:solidFill>
              </a:rPr>
              <a:t>CONTRATTO </a:t>
            </a:r>
            <a:r>
              <a:rPr lang="it-IT" sz="2800" b="1" dirty="0" err="1" smtClean="0">
                <a:solidFill>
                  <a:srgbClr val="FFFF00"/>
                </a:solidFill>
              </a:rPr>
              <a:t>DI</a:t>
            </a:r>
            <a:r>
              <a:rPr lang="it-IT" sz="2800" b="1" dirty="0" smtClean="0">
                <a:solidFill>
                  <a:srgbClr val="FFFF00"/>
                </a:solidFill>
              </a:rPr>
              <a:t> ASSICURAZIONE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wipe(up)">
                                      <p:cBhvr>
                                        <p:cTn id="12"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260648"/>
            <a:ext cx="7851648" cy="1800200"/>
          </a:xfrm>
        </p:spPr>
        <p:txBody>
          <a:bodyPr>
            <a:normAutofit/>
          </a:bodyPr>
          <a:lstStyle/>
          <a:p>
            <a:pPr algn="just"/>
            <a:r>
              <a:rPr lang="it-IT" dirty="0" smtClean="0"/>
              <a:t/>
            </a:r>
            <a:br>
              <a:rPr lang="it-IT" dirty="0" smtClean="0"/>
            </a:br>
            <a:endParaRPr lang="it-IT" dirty="0"/>
          </a:p>
        </p:txBody>
      </p:sp>
      <p:sp>
        <p:nvSpPr>
          <p:cNvPr id="5" name="Rettangolo 4"/>
          <p:cNvSpPr/>
          <p:nvPr/>
        </p:nvSpPr>
        <p:spPr>
          <a:xfrm>
            <a:off x="857224" y="214291"/>
            <a:ext cx="7500990" cy="12741950"/>
          </a:xfrm>
          <a:prstGeom prst="rect">
            <a:avLst/>
          </a:prstGeom>
        </p:spPr>
        <p:txBody>
          <a:bodyPr wrap="square">
            <a:spAutoFit/>
          </a:bodyPr>
          <a:lstStyle/>
          <a:p>
            <a:pPr marL="361950" indent="-361950" algn="just">
              <a:lnSpc>
                <a:spcPct val="150000"/>
              </a:lnSpc>
            </a:pPr>
            <a:r>
              <a:rPr lang="it-IT" sz="2800" b="1" dirty="0" smtClean="0">
                <a:solidFill>
                  <a:srgbClr val="FFFF00"/>
                </a:solidFill>
              </a:rPr>
              <a:t>3) </a:t>
            </a:r>
            <a:r>
              <a:rPr lang="it-IT" sz="2800" b="1" u="sng" dirty="0" smtClean="0">
                <a:solidFill>
                  <a:srgbClr val="FFFF00"/>
                </a:solidFill>
              </a:rPr>
              <a:t>Morte:</a:t>
            </a:r>
            <a:r>
              <a:rPr lang="it-IT" sz="2800" dirty="0" smtClean="0">
                <a:solidFill>
                  <a:srgbClr val="FFFF00"/>
                </a:solidFill>
              </a:rPr>
              <a:t> </a:t>
            </a:r>
            <a:r>
              <a:rPr lang="it-IT" sz="2800" dirty="0" smtClean="0"/>
              <a:t>la morte deve risultare in rapporto causale diretto ed esclusivo (non concausale) con l’infortunio e deve verificarsi entro 2 anni dal giorno dell’infortunio.     </a:t>
            </a:r>
          </a:p>
          <a:p>
            <a:pPr marL="361950" algn="just">
              <a:lnSpc>
                <a:spcPct val="150000"/>
              </a:lnSpc>
            </a:pPr>
            <a:r>
              <a:rPr lang="it-IT" sz="2800" dirty="0" smtClean="0"/>
              <a:t>Indennizzo non cumulabile con </a:t>
            </a:r>
            <a:r>
              <a:rPr lang="it-IT" sz="2800" dirty="0" err="1" smtClean="0"/>
              <a:t>I.P</a:t>
            </a:r>
            <a:r>
              <a:rPr lang="it-IT" sz="2800" dirty="0" smtClean="0"/>
              <a:t>.</a:t>
            </a:r>
          </a:p>
          <a:p>
            <a:pPr marL="514350" indent="-514350" algn="just">
              <a:lnSpc>
                <a:spcPct val="150000"/>
              </a:lnSpc>
              <a:buAutoNum type="arabicParenR" startAt="4"/>
            </a:pPr>
            <a:r>
              <a:rPr lang="it-IT" sz="2800" b="1" u="sng" dirty="0" smtClean="0">
                <a:solidFill>
                  <a:srgbClr val="FFFF00"/>
                </a:solidFill>
              </a:rPr>
              <a:t>Diaria da gesso</a:t>
            </a:r>
          </a:p>
          <a:p>
            <a:pPr marL="514350" indent="-514350" algn="just">
              <a:lnSpc>
                <a:spcPct val="150000"/>
              </a:lnSpc>
              <a:buAutoNum type="arabicParenR" startAt="4"/>
            </a:pPr>
            <a:r>
              <a:rPr lang="it-IT" sz="2800" b="1" u="sng" dirty="0" smtClean="0">
                <a:solidFill>
                  <a:srgbClr val="FFFF00"/>
                </a:solidFill>
              </a:rPr>
              <a:t>Diaria da ricovero ospedaliero</a:t>
            </a:r>
          </a:p>
          <a:p>
            <a:pPr marL="514350" indent="-514350" algn="just">
              <a:lnSpc>
                <a:spcPct val="150000"/>
              </a:lnSpc>
              <a:buAutoNum type="arabicParenR" startAt="4"/>
            </a:pPr>
            <a:r>
              <a:rPr lang="it-IT" sz="2800" b="1" u="sng" dirty="0" smtClean="0">
                <a:solidFill>
                  <a:srgbClr val="FFFF00"/>
                </a:solidFill>
              </a:rPr>
              <a:t>Rimborso spese mediche</a:t>
            </a:r>
            <a:endParaRPr lang="it-IT" sz="2800" dirty="0" smtClean="0">
              <a:solidFill>
                <a:srgbClr val="FFFF00"/>
              </a:solidFill>
            </a:endParaRPr>
          </a:p>
          <a:p>
            <a:pPr marL="361950" algn="just">
              <a:lnSpc>
                <a:spcPct val="150000"/>
              </a:lnSpc>
            </a:pPr>
            <a:endParaRPr lang="it-IT" sz="2800" dirty="0" smtClean="0"/>
          </a:p>
          <a:p>
            <a:pPr marL="361950" algn="just">
              <a:lnSpc>
                <a:spcPct val="150000"/>
              </a:lnSpc>
            </a:pPr>
            <a:endParaRPr lang="it-IT" sz="2800" dirty="0" smtClean="0"/>
          </a:p>
          <a:p>
            <a:pPr marL="361950" algn="just">
              <a:lnSpc>
                <a:spcPct val="150000"/>
              </a:lnSpc>
            </a:pPr>
            <a:endParaRPr lang="it-IT" sz="2800" dirty="0" smtClean="0"/>
          </a:p>
          <a:p>
            <a:pPr marL="361950" algn="just">
              <a:lnSpc>
                <a:spcPct val="150000"/>
              </a:lnSpc>
            </a:pPr>
            <a:endParaRPr lang="it-IT" sz="2800" dirty="0" smtClean="0"/>
          </a:p>
          <a:p>
            <a:pPr marL="361950" algn="just">
              <a:lnSpc>
                <a:spcPct val="150000"/>
              </a:lnSpc>
            </a:pPr>
            <a:endParaRPr lang="it-IT" sz="2800" dirty="0" smtClean="0"/>
          </a:p>
          <a:p>
            <a:pPr marL="361950" algn="just">
              <a:lnSpc>
                <a:spcPct val="150000"/>
              </a:lnSpc>
            </a:pPr>
            <a:endParaRPr lang="it-IT" sz="2800" dirty="0" smtClean="0"/>
          </a:p>
          <a:p>
            <a:pPr marL="514350" indent="-514350">
              <a:lnSpc>
                <a:spcPct val="150000"/>
              </a:lnSpc>
            </a:pPr>
            <a:endParaRPr lang="it-IT" sz="2800" dirty="0" smtClean="0"/>
          </a:p>
          <a:p>
            <a:pPr marL="514350" indent="-514350">
              <a:lnSpc>
                <a:spcPct val="150000"/>
              </a:lnSpc>
            </a:pPr>
            <a:endParaRPr lang="it-IT" sz="2800" dirty="0" smtClean="0"/>
          </a:p>
          <a:p>
            <a:pPr marL="514350" indent="-514350">
              <a:lnSpc>
                <a:spcPct val="150000"/>
              </a:lnSpc>
            </a:pPr>
            <a:endParaRPr lang="it-IT" sz="3200" dirty="0" smtClean="0"/>
          </a:p>
          <a:p>
            <a:pPr marL="514350" indent="-514350">
              <a:lnSpc>
                <a:spcPct val="150000"/>
              </a:lnSpc>
            </a:pPr>
            <a:r>
              <a:rPr lang="it-IT" sz="2800" dirty="0" smtClean="0"/>
              <a:t>  </a:t>
            </a:r>
          </a:p>
          <a:p>
            <a:pPr marL="457200" indent="-457200">
              <a:lnSpc>
                <a:spcPct val="150000"/>
              </a:lnSpc>
            </a:pPr>
            <a:endParaRPr lang="it-IT" sz="2000" dirty="0" smtClean="0"/>
          </a:p>
          <a:p>
            <a:pPr marL="457200" indent="-457200">
              <a:lnSpc>
                <a:spcPct val="150000"/>
              </a:lnSpc>
            </a:pPr>
            <a:endParaRPr lang="it-IT"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down)">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wipe(down)">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up)">
                                      <p:cBhvr>
                                        <p:cTn id="1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0"/>
            <a:ext cx="7851648" cy="1828800"/>
          </a:xfrm>
        </p:spPr>
        <p:txBody>
          <a:bodyPr>
            <a:normAutofit/>
          </a:bodyPr>
          <a:lstStyle/>
          <a:p>
            <a:pPr algn="ctr"/>
            <a:r>
              <a:rPr lang="it-IT" dirty="0" smtClean="0"/>
              <a:t/>
            </a:r>
            <a:br>
              <a:rPr lang="it-IT" dirty="0" smtClean="0"/>
            </a:br>
            <a:endParaRPr lang="it-IT" dirty="0"/>
          </a:p>
        </p:txBody>
      </p:sp>
      <p:sp>
        <p:nvSpPr>
          <p:cNvPr id="3" name="Sottotitolo 2"/>
          <p:cNvSpPr>
            <a:spLocks noGrp="1"/>
          </p:cNvSpPr>
          <p:nvPr>
            <p:ph type="subTitle" idx="1"/>
          </p:nvPr>
        </p:nvSpPr>
        <p:spPr>
          <a:xfrm>
            <a:off x="357158" y="571480"/>
            <a:ext cx="8678768" cy="4357718"/>
          </a:xfrm>
        </p:spPr>
        <p:txBody>
          <a:bodyPr>
            <a:noAutofit/>
          </a:bodyPr>
          <a:lstStyle/>
          <a:p>
            <a:pPr algn="ctr"/>
            <a:r>
              <a:rPr lang="it-IT" sz="3200" u="sng" dirty="0" smtClean="0">
                <a:solidFill>
                  <a:srgbClr val="FFFF00"/>
                </a:solidFill>
              </a:rPr>
              <a:t>TABELLE  </a:t>
            </a:r>
            <a:r>
              <a:rPr lang="it-IT" sz="3200" u="sng" dirty="0" err="1" smtClean="0">
                <a:solidFill>
                  <a:srgbClr val="FFFF00"/>
                </a:solidFill>
              </a:rPr>
              <a:t>DI</a:t>
            </a:r>
            <a:r>
              <a:rPr lang="it-IT" sz="3200" u="sng" dirty="0" smtClean="0">
                <a:solidFill>
                  <a:srgbClr val="FFFF00"/>
                </a:solidFill>
              </a:rPr>
              <a:t> VALUTAZIONE</a:t>
            </a:r>
          </a:p>
          <a:p>
            <a:pPr algn="l"/>
            <a:r>
              <a:rPr lang="it-IT" dirty="0" smtClean="0"/>
              <a:t> </a:t>
            </a:r>
          </a:p>
          <a:p>
            <a:pPr algn="l">
              <a:buClr>
                <a:srgbClr val="FFFF00"/>
              </a:buClr>
              <a:buFont typeface="Wingdings" pitchFamily="2" charset="2"/>
              <a:buChar char="Ø"/>
            </a:pPr>
            <a:r>
              <a:rPr lang="it-IT" sz="2800" b="1" dirty="0" smtClean="0"/>
              <a:t> TABELLA  ANIA  </a:t>
            </a:r>
          </a:p>
          <a:p>
            <a:pPr algn="l"/>
            <a:r>
              <a:rPr lang="it-IT" sz="2800" b="1" dirty="0" smtClean="0"/>
              <a:t>  (</a:t>
            </a:r>
            <a:r>
              <a:rPr lang="it-IT" sz="2800" b="1" u="sng" dirty="0" smtClean="0"/>
              <a:t>A</a:t>
            </a:r>
            <a:r>
              <a:rPr lang="it-IT" sz="2800" dirty="0" smtClean="0"/>
              <a:t>ssociazione </a:t>
            </a:r>
            <a:r>
              <a:rPr lang="it-IT" sz="2800" b="1" u="sng" dirty="0" smtClean="0"/>
              <a:t>N</a:t>
            </a:r>
            <a:r>
              <a:rPr lang="it-IT" sz="2800" dirty="0" smtClean="0"/>
              <a:t>azionale </a:t>
            </a:r>
            <a:r>
              <a:rPr lang="it-IT" sz="2800" b="1" u="sng" dirty="0" smtClean="0"/>
              <a:t>I</a:t>
            </a:r>
            <a:r>
              <a:rPr lang="it-IT" sz="2800" dirty="0" smtClean="0"/>
              <a:t>mprese </a:t>
            </a:r>
            <a:r>
              <a:rPr lang="it-IT" sz="2800" b="1" u="sng" dirty="0" smtClean="0"/>
              <a:t>A</a:t>
            </a:r>
            <a:r>
              <a:rPr lang="it-IT" sz="2800" dirty="0" smtClean="0"/>
              <a:t>ssicuratrici)</a:t>
            </a:r>
          </a:p>
          <a:p>
            <a:pPr algn="l"/>
            <a:endParaRPr lang="it-IT" sz="2800" dirty="0" smtClean="0"/>
          </a:p>
          <a:p>
            <a:pPr algn="l"/>
            <a:endParaRPr lang="it-IT" sz="2800" dirty="0" smtClean="0"/>
          </a:p>
          <a:p>
            <a:pPr algn="l">
              <a:buClr>
                <a:srgbClr val="FFFF00"/>
              </a:buClr>
              <a:buFont typeface="Wingdings" pitchFamily="2" charset="2"/>
              <a:buChar char="Ø"/>
            </a:pPr>
            <a:r>
              <a:rPr lang="it-IT" sz="2800" dirty="0" smtClean="0"/>
              <a:t> </a:t>
            </a:r>
            <a:r>
              <a:rPr lang="it-IT" sz="2800" b="1" dirty="0" smtClean="0"/>
              <a:t>TABELLA INAIL</a:t>
            </a:r>
          </a:p>
          <a:p>
            <a:pPr lvl="0" algn="l">
              <a:defRPr/>
            </a:pPr>
            <a:r>
              <a:rPr lang="it-IT" sz="2800" dirty="0" smtClean="0"/>
              <a:t>  (Allegato 1  al D.P.R. 30 giugno 1965 n. 1124) </a:t>
            </a:r>
          </a:p>
          <a:p>
            <a:pPr algn="l">
              <a:buClr>
                <a:srgbClr val="FFFF00"/>
              </a:buClr>
              <a:buFont typeface="Wingdings" pitchFamily="2" charset="2"/>
              <a:buChar char="Ø"/>
            </a:pPr>
            <a:endParaRPr lang="it-IT" sz="2800" dirty="0" smtClean="0"/>
          </a:p>
          <a:p>
            <a:pPr algn="l">
              <a:buClr>
                <a:srgbClr val="FFFF00"/>
              </a:buClr>
            </a:pPr>
            <a:endParaRPr lang="it-IT" sz="2800" dirty="0" smtClean="0"/>
          </a:p>
          <a:p>
            <a:pPr algn="l">
              <a:buFontTx/>
              <a:buChar char="-"/>
            </a:pPr>
            <a:endParaRPr lang="it-IT" sz="2800" dirty="0" smtClean="0"/>
          </a:p>
          <a:p>
            <a:pPr algn="l">
              <a:buFontTx/>
              <a:buChar char="-"/>
            </a:pPr>
            <a:endParaRPr lang="it-IT" sz="2800" dirty="0" smtClean="0"/>
          </a:p>
          <a:p>
            <a:pPr algn="l">
              <a:buFontTx/>
              <a:buChar char="-"/>
            </a:pPr>
            <a:endParaRPr lang="it-IT" sz="2800" dirty="0" smtClean="0"/>
          </a:p>
          <a:p>
            <a:pPr algn="l"/>
            <a:endParaRPr lang="it-IT" sz="800" dirty="0" smtClean="0"/>
          </a:p>
          <a:p>
            <a:pPr algn="l"/>
            <a:endParaRPr lang="it-IT" sz="2400" dirty="0" smtClean="0"/>
          </a:p>
          <a:p>
            <a:pPr algn="l"/>
            <a:r>
              <a:rPr lang="it-IT" sz="2800" dirty="0" smtClean="0"/>
              <a:t> </a:t>
            </a:r>
          </a:p>
          <a:p>
            <a:pPr algn="l"/>
            <a:r>
              <a:rPr lang="it-IT" sz="2800" b="1" dirty="0" smtClean="0"/>
              <a:t> </a:t>
            </a:r>
          </a:p>
          <a:p>
            <a:pPr algn="l"/>
            <a:endParaRPr lang="it-IT" sz="2800" b="1" dirty="0" smtClean="0"/>
          </a:p>
          <a:p>
            <a:pPr algn="l"/>
            <a:endParaRPr lang="it-IT" sz="2800" dirty="0" smtClean="0"/>
          </a:p>
          <a:p>
            <a:pPr algn="l"/>
            <a:r>
              <a:rPr lang="it-IT" sz="2800" dirty="0" smtClean="0"/>
              <a:t> </a:t>
            </a:r>
          </a:p>
          <a:p>
            <a:pPr algn="l"/>
            <a:r>
              <a:rPr lang="it-IT" b="1" dirty="0" smtClean="0"/>
              <a:t> </a:t>
            </a:r>
            <a:endParaRPr lang="it-IT" dirty="0" smtClean="0"/>
          </a:p>
          <a:p>
            <a:pPr algn="l"/>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wipe(up)">
                                      <p:cBhvr>
                                        <p:cTn id="7" dur="1000"/>
                                        <p:tgtEl>
                                          <p:spTgt spid="3">
                                            <p:txEl>
                                              <p:pRg st="6" end="6"/>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wipe(up)">
                                      <p:cBhvr>
                                        <p:cTn id="1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323528" y="1340768"/>
            <a:ext cx="8496944" cy="5517232"/>
          </a:xfrm>
        </p:spPr>
        <p:txBody>
          <a:bodyPr>
            <a:noAutofit/>
          </a:bodyPr>
          <a:lstStyle/>
          <a:p>
            <a:pPr marL="176213" algn="just">
              <a:lnSpc>
                <a:spcPct val="150000"/>
              </a:lnSpc>
            </a:pPr>
            <a:r>
              <a:rPr lang="it-IT" sz="2800" dirty="0" smtClean="0"/>
              <a:t>Le divergenze sul grado di </a:t>
            </a:r>
            <a:r>
              <a:rPr lang="it-IT" sz="2800" b="1" dirty="0" smtClean="0"/>
              <a:t>Invalidità Permanente </a:t>
            </a:r>
            <a:r>
              <a:rPr lang="it-IT" sz="2800" dirty="0" smtClean="0"/>
              <a:t>o sul grado e durata dell’</a:t>
            </a:r>
            <a:r>
              <a:rPr lang="it-IT" sz="2800" b="1" dirty="0" smtClean="0"/>
              <a:t>Inabilità Temporanea</a:t>
            </a:r>
            <a:r>
              <a:rPr lang="it-IT" sz="2800" dirty="0" smtClean="0"/>
              <a:t>, nonché sui </a:t>
            </a:r>
            <a:r>
              <a:rPr lang="it-IT" sz="2800" b="1" dirty="0" smtClean="0"/>
              <a:t>Criteri di </a:t>
            </a:r>
            <a:r>
              <a:rPr lang="it-IT" sz="2800" b="1" dirty="0" err="1" smtClean="0"/>
              <a:t>Indennizzabilità</a:t>
            </a:r>
            <a:r>
              <a:rPr lang="it-IT" sz="2800" dirty="0" smtClean="0"/>
              <a:t>, sono demandate ad un </a:t>
            </a:r>
            <a:r>
              <a:rPr lang="it-IT" sz="2800" b="1" dirty="0" smtClean="0"/>
              <a:t>Collegio di 3 medici, </a:t>
            </a:r>
            <a:r>
              <a:rPr lang="it-IT" sz="2800" dirty="0" smtClean="0"/>
              <a:t>nominati uno per parte e il terzo di comune accordo oppure nominato dal Consiglio dell’Ordine dei Medici.</a:t>
            </a:r>
          </a:p>
          <a:p>
            <a:pPr marL="176213" algn="just">
              <a:lnSpc>
                <a:spcPct val="150000"/>
              </a:lnSpc>
            </a:pPr>
            <a:r>
              <a:rPr lang="it-IT" sz="2800" dirty="0" smtClean="0"/>
              <a:t>Le decisioni del Collegio medico sono prese a maggioranza e sono vincolanti per le parti.</a:t>
            </a:r>
          </a:p>
          <a:p>
            <a:pPr algn="ctr"/>
            <a:endParaRPr lang="it-IT" sz="3200" dirty="0" smtClean="0">
              <a:solidFill>
                <a:srgbClr val="FFFF00"/>
              </a:solidFill>
            </a:endParaRPr>
          </a:p>
          <a:p>
            <a:r>
              <a:rPr lang="it-IT" sz="3200" b="1"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
        <p:nvSpPr>
          <p:cNvPr id="3" name="Rettangolo 2"/>
          <p:cNvSpPr/>
          <p:nvPr/>
        </p:nvSpPr>
        <p:spPr>
          <a:xfrm>
            <a:off x="714348" y="428604"/>
            <a:ext cx="7786742" cy="791627"/>
          </a:xfrm>
          <a:prstGeom prst="rect">
            <a:avLst/>
          </a:prstGeom>
        </p:spPr>
        <p:txBody>
          <a:bodyPr wrap="square">
            <a:spAutoFit/>
          </a:bodyPr>
          <a:lstStyle/>
          <a:p>
            <a:pPr marL="176213" algn="ctr">
              <a:lnSpc>
                <a:spcPct val="160000"/>
              </a:lnSpc>
            </a:pPr>
            <a:r>
              <a:rPr lang="it-IT" sz="3200" b="1" u="sng" dirty="0" smtClean="0">
                <a:solidFill>
                  <a:srgbClr val="FFFF00"/>
                </a:solidFill>
              </a:rPr>
              <a:t>LODO  ARBITRALE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755576" y="260648"/>
            <a:ext cx="7851648" cy="1036712"/>
          </a:xfrm>
        </p:spPr>
        <p:txBody>
          <a:bodyPr>
            <a:normAutofit/>
          </a:bodyPr>
          <a:lstStyle/>
          <a:p>
            <a:pPr algn="ctr"/>
            <a:r>
              <a:rPr lang="it-IT" sz="3600" dirty="0" smtClean="0">
                <a:solidFill>
                  <a:srgbClr val="FFFF00"/>
                </a:solidFill>
                <a:latin typeface="+mn-lt"/>
              </a:rPr>
              <a:t> </a:t>
            </a:r>
            <a:endParaRPr lang="it-IT" sz="3600" dirty="0">
              <a:solidFill>
                <a:srgbClr val="FFFF00"/>
              </a:solidFill>
              <a:latin typeface="+mn-lt"/>
            </a:endParaRPr>
          </a:p>
        </p:txBody>
      </p:sp>
      <p:sp>
        <p:nvSpPr>
          <p:cNvPr id="7" name="Sottotitolo 6"/>
          <p:cNvSpPr>
            <a:spLocks noGrp="1"/>
          </p:cNvSpPr>
          <p:nvPr>
            <p:ph type="subTitle" idx="1"/>
          </p:nvPr>
        </p:nvSpPr>
        <p:spPr>
          <a:xfrm>
            <a:off x="533400" y="1844824"/>
            <a:ext cx="7854696" cy="3136312"/>
          </a:xfrm>
        </p:spPr>
        <p:txBody>
          <a:bodyPr>
            <a:noAutofit/>
          </a:bodyPr>
          <a:lstStyle/>
          <a:p>
            <a:pPr algn="just"/>
            <a:r>
              <a:rPr lang="it-IT" sz="3200" u="sng"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
        <p:nvSpPr>
          <p:cNvPr id="4" name="Rettangolo 3"/>
          <p:cNvSpPr/>
          <p:nvPr/>
        </p:nvSpPr>
        <p:spPr>
          <a:xfrm>
            <a:off x="428596" y="714356"/>
            <a:ext cx="8072494" cy="4154984"/>
          </a:xfrm>
          <a:prstGeom prst="rect">
            <a:avLst/>
          </a:prstGeom>
        </p:spPr>
        <p:txBody>
          <a:bodyPr wrap="square">
            <a:spAutoFit/>
          </a:bodyPr>
          <a:lstStyle/>
          <a:p>
            <a:pPr algn="ctr"/>
            <a:r>
              <a:rPr lang="it-IT" sz="3200" b="1" dirty="0" smtClean="0">
                <a:solidFill>
                  <a:srgbClr val="FFFF00"/>
                </a:solidFill>
              </a:rPr>
              <a:t>Art. 4:   Libertà e indipendenza </a:t>
            </a:r>
          </a:p>
          <a:p>
            <a:pPr algn="ctr"/>
            <a:r>
              <a:rPr lang="it-IT" sz="3200" b="1" dirty="0" smtClean="0">
                <a:solidFill>
                  <a:srgbClr val="FFFF00"/>
                </a:solidFill>
              </a:rPr>
              <a:t>   della professione</a:t>
            </a:r>
          </a:p>
          <a:p>
            <a:pPr algn="ctr"/>
            <a:endParaRPr lang="it-IT" sz="2400" b="1" dirty="0" smtClean="0">
              <a:solidFill>
                <a:srgbClr val="FFFF00"/>
              </a:solidFill>
            </a:endParaRPr>
          </a:p>
          <a:p>
            <a:pPr algn="ctr"/>
            <a:endParaRPr lang="it-IT" sz="2400" b="1" dirty="0" smtClean="0">
              <a:solidFill>
                <a:srgbClr val="FFFF00"/>
              </a:solidFill>
            </a:endParaRPr>
          </a:p>
          <a:p>
            <a:pPr algn="ctr"/>
            <a:endParaRPr lang="it-IT" sz="2400" b="1" dirty="0" smtClean="0">
              <a:solidFill>
                <a:srgbClr val="FFFF00"/>
              </a:solidFill>
            </a:endParaRPr>
          </a:p>
          <a:p>
            <a:pPr algn="ctr"/>
            <a:r>
              <a:rPr lang="it-IT" sz="3200" i="1" dirty="0" smtClean="0"/>
              <a:t>“L'esercizio della medicina è fondato </a:t>
            </a:r>
          </a:p>
          <a:p>
            <a:pPr algn="ctr"/>
            <a:r>
              <a:rPr lang="it-IT" sz="3200" i="1" dirty="0" smtClean="0"/>
              <a:t>sulla libertà e sull'indipendenza </a:t>
            </a:r>
          </a:p>
          <a:p>
            <a:pPr algn="ctr"/>
            <a:r>
              <a:rPr lang="it-IT" sz="3200" i="1" dirty="0" smtClean="0"/>
              <a:t>della professione che costituiscono </a:t>
            </a:r>
          </a:p>
          <a:p>
            <a:pPr algn="ctr"/>
            <a:r>
              <a:rPr lang="it-IT" sz="3200" i="1" dirty="0" smtClean="0"/>
              <a:t>diritto inalienabile del medico”.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323528" y="1124744"/>
            <a:ext cx="8496944" cy="4968552"/>
          </a:xfrm>
        </p:spPr>
        <p:txBody>
          <a:bodyPr>
            <a:noAutofit/>
          </a:bodyPr>
          <a:lstStyle/>
          <a:p>
            <a:pPr marL="176213" algn="just">
              <a:lnSpc>
                <a:spcPct val="150000"/>
              </a:lnSpc>
            </a:pPr>
            <a:endParaRPr lang="it-IT" sz="2800" dirty="0" smtClean="0"/>
          </a:p>
          <a:p>
            <a:pPr algn="just">
              <a:lnSpc>
                <a:spcPct val="150000"/>
              </a:lnSpc>
            </a:pPr>
            <a:r>
              <a:rPr lang="it-IT" sz="3200" dirty="0" smtClean="0"/>
              <a:t> </a:t>
            </a:r>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
        <p:nvSpPr>
          <p:cNvPr id="3" name="Rettangolo 2"/>
          <p:cNvSpPr/>
          <p:nvPr/>
        </p:nvSpPr>
        <p:spPr>
          <a:xfrm>
            <a:off x="428596" y="285728"/>
            <a:ext cx="8286808" cy="5925340"/>
          </a:xfrm>
          <a:prstGeom prst="rect">
            <a:avLst/>
          </a:prstGeom>
        </p:spPr>
        <p:txBody>
          <a:bodyPr wrap="square">
            <a:spAutoFit/>
          </a:bodyPr>
          <a:lstStyle/>
          <a:p>
            <a:pPr marL="176213" algn="just">
              <a:lnSpc>
                <a:spcPct val="150000"/>
              </a:lnSpc>
              <a:spcBef>
                <a:spcPts val="0"/>
              </a:spcBef>
            </a:pPr>
            <a:r>
              <a:rPr lang="it-IT" sz="3200" i="1" dirty="0" smtClean="0"/>
              <a:t>“Il medico nell'esercizio della professione deve attenersi alle conoscenze scientifiche e ispirarsi ai valori etici della professione, assumendo come principio il rispetto della vita, della salute fisica e psichica, della libertà e della dignità della persona;  </a:t>
            </a:r>
            <a:r>
              <a:rPr lang="it-IT" sz="3200" i="1" dirty="0" smtClean="0">
                <a:solidFill>
                  <a:srgbClr val="FFFF00"/>
                </a:solidFill>
              </a:rPr>
              <a:t>non deve soggiacere a interessi, imposizioni e suggestioni di qualsiasi natura</a:t>
            </a:r>
            <a:r>
              <a:rPr lang="it-IT" sz="3200" i="1" dirty="0" smtClean="0"/>
              <a:t>”</a:t>
            </a:r>
            <a:r>
              <a:rPr lang="it-IT" sz="3200" i="1" dirty="0" smtClean="0">
                <a:solidFill>
                  <a:srgbClr val="FFFF00"/>
                </a:solidFill>
              </a:rPr>
              <a:t> . </a:t>
            </a:r>
            <a:endParaRPr lang="it-IT" sz="3200" dirty="0" smtClean="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323528" y="1340768"/>
            <a:ext cx="8496944" cy="5517232"/>
          </a:xfrm>
        </p:spPr>
        <p:txBody>
          <a:bodyPr>
            <a:noAutofit/>
          </a:bodyPr>
          <a:lstStyle/>
          <a:p>
            <a:pPr marL="176213" algn="just">
              <a:lnSpc>
                <a:spcPct val="150000"/>
              </a:lnSpc>
            </a:pPr>
            <a:r>
              <a:rPr lang="it-IT" sz="3000" dirty="0" smtClean="0">
                <a:solidFill>
                  <a:srgbClr val="FFFF00"/>
                </a:solidFill>
              </a:rPr>
              <a:t> </a:t>
            </a:r>
            <a:endParaRPr lang="it-IT" sz="3000" dirty="0" smtClean="0"/>
          </a:p>
          <a:p>
            <a:pPr algn="ctr"/>
            <a:r>
              <a:rPr lang="it-IT" sz="2800" b="1" dirty="0" smtClean="0"/>
              <a:t> </a:t>
            </a:r>
            <a:endParaRPr lang="it-IT" sz="2800" dirty="0" smtClean="0"/>
          </a:p>
          <a:p>
            <a:pPr algn="ctr"/>
            <a:endParaRPr lang="it-IT" sz="3200" dirty="0" smtClean="0">
              <a:solidFill>
                <a:srgbClr val="FFFF00"/>
              </a:solidFill>
            </a:endParaRPr>
          </a:p>
          <a:p>
            <a:r>
              <a:rPr lang="it-IT" sz="3200" b="1"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
        <p:nvSpPr>
          <p:cNvPr id="3" name="Rettangolo 2"/>
          <p:cNvSpPr/>
          <p:nvPr/>
        </p:nvSpPr>
        <p:spPr>
          <a:xfrm>
            <a:off x="642910" y="1071546"/>
            <a:ext cx="8001056" cy="4524315"/>
          </a:xfrm>
          <a:prstGeom prst="rect">
            <a:avLst/>
          </a:prstGeom>
        </p:spPr>
        <p:txBody>
          <a:bodyPr wrap="square">
            <a:spAutoFit/>
          </a:bodyPr>
          <a:lstStyle/>
          <a:p>
            <a:pPr algn="ctr"/>
            <a:r>
              <a:rPr lang="it-IT" sz="3200" b="1" dirty="0" smtClean="0">
                <a:solidFill>
                  <a:srgbClr val="FFFF00"/>
                </a:solidFill>
              </a:rPr>
              <a:t>Art. 62: Attività medico-legale</a:t>
            </a:r>
          </a:p>
          <a:p>
            <a:pPr algn="ctr"/>
            <a:endParaRPr lang="it-IT" sz="3200" b="1" dirty="0" smtClean="0">
              <a:solidFill>
                <a:srgbClr val="FFFF00"/>
              </a:solidFill>
            </a:endParaRPr>
          </a:p>
          <a:p>
            <a:pPr marL="176213" algn="just"/>
            <a:r>
              <a:rPr lang="it-IT" sz="3200" i="1" dirty="0" smtClean="0"/>
              <a:t>“L'esercizio dell'attività medico-legale è fondato sulla correttezza morale e sulla consapevolezza delle responsabilità etico-giuridiche e deontologiche che ne derivano e </a:t>
            </a:r>
            <a:r>
              <a:rPr lang="it-IT" sz="3200" i="1" dirty="0" smtClean="0">
                <a:solidFill>
                  <a:srgbClr val="FFFF00"/>
                </a:solidFill>
              </a:rPr>
              <a:t>deve rifuggire da indebite suggestioni di ordine extratecnico e da ogni sorta di influenza e condizionamento</a:t>
            </a:r>
            <a:r>
              <a:rPr lang="it-IT" sz="3200" i="1" dirty="0" smtClean="0"/>
              <a:t>”.</a:t>
            </a:r>
            <a:endParaRPr lang="it-IT" sz="32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323528" y="1340768"/>
            <a:ext cx="8496944" cy="5517232"/>
          </a:xfrm>
        </p:spPr>
        <p:txBody>
          <a:bodyPr>
            <a:noAutofit/>
          </a:bodyPr>
          <a:lstStyle/>
          <a:p>
            <a:pPr marL="176213" algn="just">
              <a:lnSpc>
                <a:spcPct val="150000"/>
              </a:lnSpc>
              <a:buFont typeface="Wingdings" pitchFamily="2" charset="2"/>
              <a:buChar char="Ø"/>
            </a:pPr>
            <a:endParaRPr lang="it-IT" sz="2800" dirty="0" smtClean="0"/>
          </a:p>
          <a:p>
            <a:pPr algn="ctr"/>
            <a:endParaRPr lang="it-IT" sz="3200" dirty="0" smtClean="0">
              <a:solidFill>
                <a:srgbClr val="FFFF00"/>
              </a:solidFill>
            </a:endParaRPr>
          </a:p>
          <a:p>
            <a:r>
              <a:rPr lang="it-IT" sz="3200" b="1"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
        <p:nvSpPr>
          <p:cNvPr id="3" name="Rettangolo 2"/>
          <p:cNvSpPr/>
          <p:nvPr/>
        </p:nvSpPr>
        <p:spPr>
          <a:xfrm>
            <a:off x="714348" y="428604"/>
            <a:ext cx="7786742" cy="6306983"/>
          </a:xfrm>
          <a:prstGeom prst="rect">
            <a:avLst/>
          </a:prstGeom>
        </p:spPr>
        <p:txBody>
          <a:bodyPr wrap="square">
            <a:spAutoFit/>
          </a:bodyPr>
          <a:lstStyle/>
          <a:p>
            <a:pPr marL="176213" algn="just">
              <a:lnSpc>
                <a:spcPct val="160000"/>
              </a:lnSpc>
            </a:pPr>
            <a:r>
              <a:rPr lang="it-IT" sz="3200" i="1" dirty="0" smtClean="0"/>
              <a:t>“L'accettazione di un incarico deve essere subordinato alla sussistenza di un'adeguata </a:t>
            </a:r>
            <a:r>
              <a:rPr lang="it-IT" sz="3200" i="1" dirty="0" smtClean="0">
                <a:solidFill>
                  <a:srgbClr val="FFFF00"/>
                </a:solidFill>
              </a:rPr>
              <a:t>competenza medico-legale </a:t>
            </a:r>
            <a:r>
              <a:rPr lang="it-IT" sz="3200" i="1" dirty="0" smtClean="0"/>
              <a:t>e scientifica in modo da soddisfare le esigenze giuridiche attinenti al caso in esame, </a:t>
            </a:r>
            <a:r>
              <a:rPr lang="it-IT" sz="3200" i="1" dirty="0" smtClean="0">
                <a:solidFill>
                  <a:srgbClr val="FFFF00"/>
                </a:solidFill>
              </a:rPr>
              <a:t>nel rispetto dei diritti della persona e delle norme del Codice di deontologia medica</a:t>
            </a:r>
            <a:r>
              <a:rPr lang="it-IT" sz="3200" i="1" dirty="0" smtClean="0"/>
              <a:t>”.</a:t>
            </a:r>
            <a:endParaRPr lang="it-IT" sz="32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571472" y="188640"/>
            <a:ext cx="7891736" cy="3311798"/>
          </a:xfrm>
        </p:spPr>
        <p:txBody>
          <a:bodyPr>
            <a:normAutofit/>
          </a:bodyPr>
          <a:lstStyle/>
          <a:p>
            <a:pPr algn="ctr"/>
            <a:r>
              <a:rPr lang="it-IT" sz="3200" u="sng" dirty="0" smtClean="0">
                <a:solidFill>
                  <a:srgbClr val="FFFF00"/>
                </a:solidFill>
                <a:effectLst/>
              </a:rPr>
              <a:t> </a:t>
            </a:r>
            <a:endParaRPr lang="it-IT" sz="3200" u="sng" dirty="0">
              <a:solidFill>
                <a:srgbClr val="FFFF00"/>
              </a:solidFill>
              <a:effectLst/>
            </a:endParaRPr>
          </a:p>
        </p:txBody>
      </p:sp>
      <p:sp>
        <p:nvSpPr>
          <p:cNvPr id="7" name="Sottotitolo 6"/>
          <p:cNvSpPr>
            <a:spLocks noGrp="1"/>
          </p:cNvSpPr>
          <p:nvPr>
            <p:ph type="subTitle" idx="1"/>
          </p:nvPr>
        </p:nvSpPr>
        <p:spPr>
          <a:xfrm>
            <a:off x="0" y="1357298"/>
            <a:ext cx="9144000" cy="2428892"/>
          </a:xfrm>
        </p:spPr>
        <p:txBody>
          <a:bodyPr>
            <a:normAutofit/>
          </a:bodyPr>
          <a:lstStyle/>
          <a:p>
            <a:pPr algn="ctr">
              <a:lnSpc>
                <a:spcPct val="150000"/>
              </a:lnSpc>
            </a:pPr>
            <a:endParaRPr lang="it-IT" sz="3600" dirty="0" smtClean="0"/>
          </a:p>
          <a:p>
            <a:pPr algn="ctr">
              <a:lnSpc>
                <a:spcPct val="150000"/>
              </a:lnSpc>
            </a:pPr>
            <a:r>
              <a:rPr lang="it-IT" sz="3600" dirty="0" smtClean="0"/>
              <a:t>UNICUIQUE  SUUM  TRIBUERE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251520" y="857232"/>
            <a:ext cx="8496944" cy="5308072"/>
          </a:xfrm>
        </p:spPr>
        <p:txBody>
          <a:bodyPr>
            <a:noAutofit/>
          </a:bodyPr>
          <a:lstStyle/>
          <a:p>
            <a:pPr algn="ctr">
              <a:lnSpc>
                <a:spcPct val="150000"/>
              </a:lnSpc>
            </a:pPr>
            <a:endParaRPr lang="it-IT" sz="800" b="1" dirty="0" smtClean="0"/>
          </a:p>
          <a:p>
            <a:pPr algn="ctr">
              <a:lnSpc>
                <a:spcPct val="150000"/>
              </a:lnSpc>
            </a:pPr>
            <a:r>
              <a:rPr lang="it-IT" sz="3200" b="1" dirty="0" smtClean="0"/>
              <a:t>		</a:t>
            </a:r>
          </a:p>
          <a:p>
            <a:pPr algn="ctr">
              <a:lnSpc>
                <a:spcPct val="150000"/>
              </a:lnSpc>
            </a:pPr>
            <a:r>
              <a:rPr lang="it-IT" sz="3200" b="1" dirty="0" smtClean="0"/>
              <a:t>			</a:t>
            </a:r>
          </a:p>
          <a:p>
            <a:pPr algn="ctr">
              <a:lnSpc>
                <a:spcPct val="150000"/>
              </a:lnSpc>
            </a:pPr>
            <a:r>
              <a:rPr lang="it-IT" sz="3200" b="1" dirty="0" smtClean="0"/>
              <a:t>			www.luigifloris.it</a:t>
            </a:r>
            <a:r>
              <a:rPr lang="it-IT" sz="2800" b="1" dirty="0" smtClean="0"/>
              <a:t> </a:t>
            </a:r>
            <a:endParaRPr lang="it-IT" sz="2800" dirty="0" smtClean="0"/>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r>
              <a:rPr lang="it-IT" sz="3200" dirty="0" smtClean="0">
                <a:solidFill>
                  <a:srgbClr val="FFFF00"/>
                </a:solidFill>
              </a:rPr>
              <a:t>.</a:t>
            </a:r>
          </a:p>
          <a:p>
            <a:pPr algn="ctr"/>
            <a:endParaRPr lang="it-IT" sz="3200" dirty="0" smtClean="0">
              <a:solidFill>
                <a:srgbClr val="FFFF00"/>
              </a:solidFill>
            </a:endParaRPr>
          </a:p>
          <a:p>
            <a:r>
              <a:rPr lang="it-IT" sz="3200" b="1"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pic>
        <p:nvPicPr>
          <p:cNvPr id="3" name="Immagine 2" descr="15022013122651-imgBilancia.gif"/>
          <p:cNvPicPr>
            <a:picLocks noChangeAspect="1"/>
          </p:cNvPicPr>
          <p:nvPr/>
        </p:nvPicPr>
        <p:blipFill>
          <a:blip r:embed="rId2"/>
          <a:stretch>
            <a:fillRect/>
          </a:stretch>
        </p:blipFill>
        <p:spPr>
          <a:xfrm>
            <a:off x="714348" y="1857364"/>
            <a:ext cx="2857500" cy="2886075"/>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0" y="1928802"/>
            <a:ext cx="9144000" cy="3286148"/>
          </a:xfrm>
        </p:spPr>
        <p:txBody>
          <a:bodyPr>
            <a:noAutofit/>
          </a:bodyPr>
          <a:lstStyle/>
          <a:p>
            <a:pPr algn="ctr">
              <a:lnSpc>
                <a:spcPct val="150000"/>
              </a:lnSpc>
            </a:pPr>
            <a:r>
              <a:rPr lang="it-IT" sz="3600" b="1" dirty="0" smtClean="0"/>
              <a:t>Grazie per la cortese attenzione </a:t>
            </a:r>
            <a:endParaRPr lang="it-IT" sz="3600" dirty="0" smtClean="0"/>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pPr algn="ctr"/>
            <a:endParaRPr lang="it-IT" sz="3200" dirty="0" smtClean="0">
              <a:solidFill>
                <a:srgbClr val="FFFF00"/>
              </a:solidFill>
            </a:endParaRPr>
          </a:p>
          <a:p>
            <a:r>
              <a:rPr lang="it-IT" sz="3200" b="1" dirty="0" smtClean="0"/>
              <a:t> </a:t>
            </a:r>
            <a:endParaRPr lang="it-IT" sz="3200" dirty="0" smtClean="0"/>
          </a:p>
          <a:p>
            <a:r>
              <a:rPr lang="it-IT" sz="3200" i="1" dirty="0" smtClean="0"/>
              <a:t> </a:t>
            </a:r>
            <a:endParaRPr lang="it-IT" sz="3200" dirty="0" smtClean="0"/>
          </a:p>
          <a:p>
            <a:pPr algn="ctr"/>
            <a:r>
              <a:rPr lang="it-IT" sz="3600" i="1" dirty="0" smtClean="0"/>
              <a:t> </a:t>
            </a:r>
            <a:endParaRPr lang="it-IT" sz="3600" dirty="0" smtClean="0"/>
          </a:p>
          <a:p>
            <a:pPr algn="ctr"/>
            <a:endParaRPr lang="it-IT" sz="3600" dirty="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1357290" y="357166"/>
            <a:ext cx="6715172" cy="1428760"/>
          </a:xfrm>
        </p:spPr>
        <p:txBody>
          <a:bodyPr>
            <a:normAutofit/>
          </a:bodyPr>
          <a:lstStyle/>
          <a:p>
            <a:pPr algn="ctr"/>
            <a:r>
              <a:rPr lang="it-IT" sz="4200" dirty="0" smtClean="0">
                <a:effectLst/>
                <a:latin typeface="+mn-lt"/>
              </a:rPr>
              <a:t> </a:t>
            </a:r>
            <a:r>
              <a:rPr lang="it-IT" sz="3600" dirty="0" smtClean="0">
                <a:solidFill>
                  <a:srgbClr val="FFFF00"/>
                </a:solidFill>
                <a:effectLst/>
                <a:latin typeface="+mn-lt"/>
              </a:rPr>
              <a:t>Oggetto del contratto</a:t>
            </a:r>
            <a:br>
              <a:rPr lang="it-IT" sz="3600" dirty="0" smtClean="0">
                <a:solidFill>
                  <a:srgbClr val="FFFF00"/>
                </a:solidFill>
                <a:effectLst/>
                <a:latin typeface="+mn-lt"/>
              </a:rPr>
            </a:br>
            <a:r>
              <a:rPr lang="it-IT" sz="3600" dirty="0" smtClean="0">
                <a:solidFill>
                  <a:srgbClr val="FFFF00"/>
                </a:solidFill>
                <a:effectLst/>
                <a:latin typeface="+mn-lt"/>
              </a:rPr>
              <a:t> di assicurazione</a:t>
            </a:r>
            <a:endParaRPr lang="it-IT" sz="3600" dirty="0">
              <a:solidFill>
                <a:srgbClr val="FFFF00"/>
              </a:solidFill>
              <a:effectLst/>
              <a:latin typeface="+mn-lt"/>
            </a:endParaRPr>
          </a:p>
        </p:txBody>
      </p:sp>
      <p:sp>
        <p:nvSpPr>
          <p:cNvPr id="7" name="Sottotitolo 6"/>
          <p:cNvSpPr>
            <a:spLocks noGrp="1"/>
          </p:cNvSpPr>
          <p:nvPr>
            <p:ph type="subTitle" idx="1"/>
          </p:nvPr>
        </p:nvSpPr>
        <p:spPr>
          <a:xfrm>
            <a:off x="571472" y="2214554"/>
            <a:ext cx="7783258" cy="2571768"/>
          </a:xfrm>
        </p:spPr>
        <p:txBody>
          <a:bodyPr>
            <a:noAutofit/>
          </a:bodyPr>
          <a:lstStyle/>
          <a:p>
            <a:pPr algn="just"/>
            <a:r>
              <a:rPr lang="it-IT" sz="2800" dirty="0" smtClean="0"/>
              <a:t> </a:t>
            </a:r>
            <a:r>
              <a:rPr lang="it-IT" sz="3200" b="1" dirty="0" smtClean="0"/>
              <a:t>E’ il “</a:t>
            </a:r>
            <a:r>
              <a:rPr lang="it-IT" sz="3200" b="1" u="sng" dirty="0" smtClean="0"/>
              <a:t>rischio</a:t>
            </a:r>
            <a:r>
              <a:rPr lang="it-IT" sz="3200" b="1" dirty="0" smtClean="0"/>
              <a:t>”, </a:t>
            </a:r>
            <a:r>
              <a:rPr lang="it-IT" sz="3200" dirty="0" smtClean="0"/>
              <a:t>inteso come astratta possibilità del verificarsi di un pregiudizio economico conseguente ad un evento futuro e incerto.</a:t>
            </a:r>
            <a:endParaRPr lang="it-IT" sz="3200" b="1" dirty="0" smtClean="0"/>
          </a:p>
          <a:p>
            <a:pPr algn="l"/>
            <a:endParaRPr lang="it-IT" sz="2800" b="1" u="sng" dirty="0" smtClean="0"/>
          </a:p>
          <a:p>
            <a:pPr algn="l"/>
            <a:endParaRPr lang="it-IT" sz="2800" b="1" dirty="0" smtClean="0"/>
          </a:p>
          <a:p>
            <a:pPr algn="l"/>
            <a:endParaRPr lang="it-IT" sz="3600" dirty="0" smtClean="0"/>
          </a:p>
          <a:p>
            <a:r>
              <a:rPr lang="it-IT" sz="3600" dirty="0" smtClean="0"/>
              <a:t> </a:t>
            </a:r>
            <a:endParaRPr lang="it-IT"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up)">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0" y="188640"/>
            <a:ext cx="8964488" cy="892696"/>
          </a:xfrm>
        </p:spPr>
        <p:txBody>
          <a:bodyPr>
            <a:normAutofit/>
          </a:bodyPr>
          <a:lstStyle/>
          <a:p>
            <a:pPr algn="ctr"/>
            <a:r>
              <a:rPr lang="it-IT" sz="4200" dirty="0" smtClean="0">
                <a:effectLst/>
                <a:latin typeface="+mn-lt"/>
              </a:rPr>
              <a:t> </a:t>
            </a:r>
            <a:endParaRPr lang="it-IT" sz="4200" dirty="0">
              <a:effectLst/>
              <a:latin typeface="+mn-lt"/>
            </a:endParaRPr>
          </a:p>
        </p:txBody>
      </p:sp>
      <p:sp>
        <p:nvSpPr>
          <p:cNvPr id="7" name="Sottotitolo 6"/>
          <p:cNvSpPr>
            <a:spLocks noGrp="1"/>
          </p:cNvSpPr>
          <p:nvPr>
            <p:ph type="subTitle" idx="1"/>
          </p:nvPr>
        </p:nvSpPr>
        <p:spPr>
          <a:xfrm>
            <a:off x="500034" y="571480"/>
            <a:ext cx="7888062" cy="6025872"/>
          </a:xfrm>
        </p:spPr>
        <p:txBody>
          <a:bodyPr>
            <a:noAutofit/>
          </a:bodyPr>
          <a:lstStyle/>
          <a:p>
            <a:pPr algn="ctr"/>
            <a:r>
              <a:rPr lang="it-IT" sz="2800" b="1" u="sng" dirty="0" smtClean="0">
                <a:solidFill>
                  <a:srgbClr val="FFFF00"/>
                </a:solidFill>
              </a:rPr>
              <a:t>INFORTUNIO</a:t>
            </a:r>
            <a:endParaRPr lang="it-IT" b="1" u="sng" dirty="0" smtClean="0">
              <a:solidFill>
                <a:srgbClr val="FFFF00"/>
              </a:solidFill>
            </a:endParaRPr>
          </a:p>
          <a:p>
            <a:pPr algn="ctr"/>
            <a:endParaRPr lang="it-IT" dirty="0" smtClean="0"/>
          </a:p>
          <a:p>
            <a:pPr algn="just"/>
            <a:r>
              <a:rPr lang="it-IT" b="1" dirty="0" smtClean="0"/>
              <a:t>Evento dovuto a causa </a:t>
            </a:r>
            <a:r>
              <a:rPr lang="it-IT" b="1" u="sng" dirty="0" smtClean="0"/>
              <a:t>fortuita</a:t>
            </a:r>
            <a:r>
              <a:rPr lang="it-IT" b="1" dirty="0" smtClean="0"/>
              <a:t>, </a:t>
            </a:r>
            <a:r>
              <a:rPr lang="it-IT" b="1" u="sng" dirty="0" smtClean="0"/>
              <a:t>violenta</a:t>
            </a:r>
            <a:r>
              <a:rPr lang="it-IT" b="1" dirty="0" smtClean="0"/>
              <a:t>, </a:t>
            </a:r>
            <a:r>
              <a:rPr lang="it-IT" b="1" u="sng" dirty="0" smtClean="0"/>
              <a:t>esterna</a:t>
            </a:r>
            <a:r>
              <a:rPr lang="it-IT" b="1" dirty="0" smtClean="0"/>
              <a:t>, che produca lesioni corporali obiettivamente constatabili, dalle quali derivi come conseguenza una inabilità temporanea, una invalidità permanente oppure la morte.</a:t>
            </a:r>
          </a:p>
          <a:p>
            <a:pPr algn="just"/>
            <a:endParaRPr lang="it-IT" b="1" dirty="0" smtClean="0"/>
          </a:p>
          <a:p>
            <a:pPr algn="just"/>
            <a:r>
              <a:rPr lang="it-IT" b="1" dirty="0" smtClean="0"/>
              <a:t>Nella produzione dell’evento non deve mancare neanche uno di questi elementi: quindi la causa dell’infortunio deve essere </a:t>
            </a:r>
            <a:r>
              <a:rPr lang="it-IT" b="1" u="sng" dirty="0" smtClean="0"/>
              <a:t>contemporaneamente</a:t>
            </a:r>
            <a:r>
              <a:rPr lang="it-IT" b="1" dirty="0" smtClean="0"/>
              <a:t> fortuita, violenta ed esterna. </a:t>
            </a:r>
            <a:endParaRPr lang="it-IT" dirty="0" smtClean="0"/>
          </a:p>
          <a:p>
            <a:pPr algn="ctr"/>
            <a:endParaRPr lang="it-IT" dirty="0" smtClean="0"/>
          </a:p>
          <a:p>
            <a:r>
              <a:rPr lang="it-IT" b="1" dirty="0" smtClean="0"/>
              <a:t> </a:t>
            </a:r>
            <a:endParaRPr lang="it-IT" dirty="0" smtClean="0"/>
          </a:p>
          <a:p>
            <a:r>
              <a:rPr lang="it-IT" sz="2800" b="1" dirty="0" smtClean="0"/>
              <a:t> </a:t>
            </a:r>
            <a:endParaRPr lang="it-IT" sz="2800" dirty="0" smtClean="0"/>
          </a:p>
          <a:p>
            <a:pPr algn="l"/>
            <a:endParaRPr lang="it-IT" sz="3600" dirty="0" smtClean="0"/>
          </a:p>
          <a:p>
            <a:r>
              <a:rPr lang="it-IT" sz="3600" dirty="0" smtClean="0"/>
              <a:t> </a:t>
            </a:r>
            <a:endParaRPr lang="it-IT"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wipe(up)">
                                      <p:cBhvr>
                                        <p:cTn id="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0" y="188640"/>
            <a:ext cx="8964488" cy="892696"/>
          </a:xfrm>
        </p:spPr>
        <p:txBody>
          <a:bodyPr>
            <a:normAutofit/>
          </a:bodyPr>
          <a:lstStyle/>
          <a:p>
            <a:pPr algn="ctr"/>
            <a:r>
              <a:rPr lang="it-IT" sz="4200" dirty="0" smtClean="0">
                <a:effectLst/>
                <a:latin typeface="+mn-lt"/>
              </a:rPr>
              <a:t> </a:t>
            </a:r>
            <a:endParaRPr lang="it-IT" sz="4200" dirty="0">
              <a:effectLst/>
              <a:latin typeface="+mn-lt"/>
            </a:endParaRPr>
          </a:p>
        </p:txBody>
      </p:sp>
      <p:sp>
        <p:nvSpPr>
          <p:cNvPr id="7" name="Sottotitolo 6"/>
          <p:cNvSpPr>
            <a:spLocks noGrp="1"/>
          </p:cNvSpPr>
          <p:nvPr>
            <p:ph type="subTitle" idx="1"/>
          </p:nvPr>
        </p:nvSpPr>
        <p:spPr>
          <a:xfrm>
            <a:off x="539552" y="1268760"/>
            <a:ext cx="7854696" cy="5184576"/>
          </a:xfrm>
        </p:spPr>
        <p:txBody>
          <a:bodyPr>
            <a:noAutofit/>
          </a:bodyPr>
          <a:lstStyle/>
          <a:p>
            <a:pPr algn="just"/>
            <a:r>
              <a:rPr lang="it-IT" sz="2800" b="1" u="sng" dirty="0" smtClean="0"/>
              <a:t>Causa Fortuita:</a:t>
            </a:r>
            <a:r>
              <a:rPr lang="it-IT" sz="2800" dirty="0" smtClean="0"/>
              <a:t>  casuale, accidentale, non voluta.</a:t>
            </a:r>
          </a:p>
          <a:p>
            <a:pPr algn="just"/>
            <a:endParaRPr lang="it-IT" sz="2800" b="1" u="sng" dirty="0" smtClean="0"/>
          </a:p>
          <a:p>
            <a:pPr algn="just"/>
            <a:r>
              <a:rPr lang="it-IT" sz="2800" b="1" u="sng" dirty="0" smtClean="0"/>
              <a:t>Causa violenta:</a:t>
            </a:r>
            <a:r>
              <a:rPr lang="it-IT" sz="2800" dirty="0" smtClean="0"/>
              <a:t>  causa concentrata nel tempo.</a:t>
            </a:r>
          </a:p>
          <a:p>
            <a:pPr algn="just"/>
            <a:r>
              <a:rPr lang="it-IT" sz="2800" b="1" dirty="0" smtClean="0"/>
              <a:t>(fattori causali:  meccanico, elettrico, calorico, chimico, barico).</a:t>
            </a:r>
          </a:p>
          <a:p>
            <a:pPr algn="just"/>
            <a:endParaRPr lang="it-IT" sz="2800" b="1" dirty="0" smtClean="0"/>
          </a:p>
          <a:p>
            <a:pPr algn="just"/>
            <a:r>
              <a:rPr lang="it-IT" sz="2800" b="1" u="sng" dirty="0" smtClean="0"/>
              <a:t>Causa esterna:</a:t>
            </a:r>
            <a:r>
              <a:rPr lang="it-IT" sz="2800" dirty="0" smtClean="0"/>
              <a:t>  di origine esterna all’organismo.</a:t>
            </a:r>
          </a:p>
          <a:p>
            <a:pPr algn="just"/>
            <a:r>
              <a:rPr lang="it-IT" sz="2800" dirty="0" smtClean="0"/>
              <a:t>Devono escludersi cause interne all’organismo: malattie, gravi fenomeni degenerativi. </a:t>
            </a:r>
            <a:endParaRPr lang="it-IT" dirty="0" smtClean="0"/>
          </a:p>
          <a:p>
            <a:pPr algn="ctr"/>
            <a:endParaRPr lang="it-IT" b="1" u="sng" dirty="0" smtClean="0"/>
          </a:p>
          <a:p>
            <a:pPr algn="ctr"/>
            <a:endParaRPr lang="it-IT" dirty="0" smtClean="0"/>
          </a:p>
          <a:p>
            <a:r>
              <a:rPr lang="it-IT" b="1" dirty="0" smtClean="0"/>
              <a:t> </a:t>
            </a:r>
            <a:endParaRPr lang="it-IT" dirty="0" smtClean="0"/>
          </a:p>
          <a:p>
            <a:pPr algn="ctr"/>
            <a:endParaRPr lang="it-IT" dirty="0" smtClean="0"/>
          </a:p>
          <a:p>
            <a:r>
              <a:rPr lang="it-IT" b="1" dirty="0" smtClean="0"/>
              <a:t> </a:t>
            </a:r>
            <a:endParaRPr lang="it-IT" dirty="0" smtClean="0"/>
          </a:p>
          <a:p>
            <a:r>
              <a:rPr lang="it-IT" sz="2800" b="1" dirty="0" smtClean="0"/>
              <a:t> </a:t>
            </a:r>
            <a:endParaRPr lang="it-IT" sz="2800" dirty="0" smtClean="0"/>
          </a:p>
          <a:p>
            <a:pPr algn="l"/>
            <a:endParaRPr lang="it-IT" sz="3600" dirty="0" smtClean="0"/>
          </a:p>
          <a:p>
            <a:r>
              <a:rPr lang="it-IT" sz="3600" dirty="0" smtClean="0"/>
              <a:t> </a:t>
            </a:r>
            <a:endParaRPr lang="it-IT"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wipe(up)">
                                      <p:cBhvr>
                                        <p:cTn id="7" dur="1000"/>
                                        <p:tgtEl>
                                          <p:spTgt spid="7">
                                            <p:txEl>
                                              <p:pRg st="2" end="2"/>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7">
                                            <p:txEl>
                                              <p:pRg st="3" end="3"/>
                                            </p:txEl>
                                          </p:spTgt>
                                        </p:tgtEl>
                                        <p:attrNameLst>
                                          <p:attrName>style.visibility</p:attrName>
                                        </p:attrNameLst>
                                      </p:cBhvr>
                                      <p:to>
                                        <p:strVal val="visible"/>
                                      </p:to>
                                    </p:set>
                                    <p:animEffect transition="in" filter="wipe(up)">
                                      <p:cBhvr>
                                        <p:cTn id="10" dur="1000"/>
                                        <p:tgtEl>
                                          <p:spTgt spid="7">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animEffect transition="in" filter="wipe(up)">
                                      <p:cBhvr>
                                        <p:cTn id="15" dur="1000"/>
                                        <p:tgtEl>
                                          <p:spTgt spid="7">
                                            <p:txEl>
                                              <p:pRg st="5" end="5"/>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7">
                                            <p:txEl>
                                              <p:pRg st="6" end="6"/>
                                            </p:txEl>
                                          </p:spTgt>
                                        </p:tgtEl>
                                        <p:attrNameLst>
                                          <p:attrName>style.visibility</p:attrName>
                                        </p:attrNameLst>
                                      </p:cBhvr>
                                      <p:to>
                                        <p:strVal val="visible"/>
                                      </p:to>
                                    </p:set>
                                    <p:animEffect transition="in" filter="wipe(up)">
                                      <p:cBhvr>
                                        <p:cTn id="18" dur="10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0" y="188640"/>
            <a:ext cx="8964488" cy="892696"/>
          </a:xfrm>
        </p:spPr>
        <p:txBody>
          <a:bodyPr>
            <a:normAutofit/>
          </a:bodyPr>
          <a:lstStyle/>
          <a:p>
            <a:pPr algn="ctr"/>
            <a:r>
              <a:rPr lang="it-IT" sz="4200" dirty="0" smtClean="0">
                <a:effectLst/>
                <a:latin typeface="+mn-lt"/>
              </a:rPr>
              <a:t> </a:t>
            </a:r>
            <a:endParaRPr lang="it-IT" sz="4200" dirty="0">
              <a:effectLst/>
              <a:latin typeface="+mn-lt"/>
            </a:endParaRPr>
          </a:p>
        </p:txBody>
      </p:sp>
      <p:sp>
        <p:nvSpPr>
          <p:cNvPr id="7" name="Sottotitolo 6"/>
          <p:cNvSpPr>
            <a:spLocks noGrp="1"/>
          </p:cNvSpPr>
          <p:nvPr>
            <p:ph type="subTitle" idx="1"/>
          </p:nvPr>
        </p:nvSpPr>
        <p:spPr>
          <a:xfrm>
            <a:off x="214282" y="571480"/>
            <a:ext cx="8462174" cy="6286520"/>
          </a:xfrm>
        </p:spPr>
        <p:txBody>
          <a:bodyPr>
            <a:noAutofit/>
          </a:bodyPr>
          <a:lstStyle/>
          <a:p>
            <a:pPr algn="just"/>
            <a:r>
              <a:rPr lang="it-IT" sz="2800" b="1" dirty="0" smtClean="0"/>
              <a:t>L’evento infortunio non si realizza, però, con la semplice sussistenza della causa fortuita, violenta ed esterna, ma occorre che tale causa provochi all’organismo lesioni fisiche </a:t>
            </a:r>
            <a:r>
              <a:rPr lang="it-IT" sz="2800" b="1" u="sng" dirty="0" smtClean="0"/>
              <a:t>oggettivamente constatabili:</a:t>
            </a:r>
          </a:p>
          <a:p>
            <a:pPr algn="just"/>
            <a:endParaRPr lang="it-IT" sz="2800" b="1" dirty="0" smtClean="0"/>
          </a:p>
          <a:p>
            <a:pPr algn="l"/>
            <a:r>
              <a:rPr lang="it-IT" sz="2800" b="1" i="1" dirty="0" smtClean="0"/>
              <a:t>		- ictu oculi</a:t>
            </a:r>
          </a:p>
          <a:p>
            <a:pPr algn="just">
              <a:buFont typeface="Wingdings" pitchFamily="2" charset="2"/>
              <a:buChar char="Ø"/>
            </a:pPr>
            <a:endParaRPr lang="it-IT" sz="2800" b="1" i="1" dirty="0" smtClean="0"/>
          </a:p>
          <a:p>
            <a:pPr lvl="4" algn="just"/>
            <a:r>
              <a:rPr lang="it-IT" b="1" i="1" dirty="0" smtClean="0"/>
              <a:t>   oppure</a:t>
            </a:r>
          </a:p>
          <a:p>
            <a:pPr algn="just"/>
            <a:r>
              <a:rPr lang="it-IT" sz="2800" b="1" i="1" dirty="0" smtClean="0"/>
              <a:t>           </a:t>
            </a:r>
          </a:p>
          <a:p>
            <a:pPr algn="just"/>
            <a:r>
              <a:rPr lang="it-IT" sz="2800" b="1" dirty="0" smtClean="0"/>
              <a:t>		- attraverso esami strumentali</a:t>
            </a:r>
          </a:p>
          <a:p>
            <a:pPr algn="ctr"/>
            <a:endParaRPr lang="it-IT" b="1" u="sng" dirty="0" smtClean="0"/>
          </a:p>
          <a:p>
            <a:pPr algn="ctr"/>
            <a:endParaRPr lang="it-IT" dirty="0" smtClean="0"/>
          </a:p>
          <a:p>
            <a:r>
              <a:rPr lang="it-IT" b="1" dirty="0" smtClean="0"/>
              <a:t> </a:t>
            </a:r>
            <a:endParaRPr lang="it-IT" dirty="0" smtClean="0"/>
          </a:p>
          <a:p>
            <a:pPr algn="ctr"/>
            <a:endParaRPr lang="it-IT" dirty="0" smtClean="0"/>
          </a:p>
          <a:p>
            <a:r>
              <a:rPr lang="it-IT" b="1" dirty="0" smtClean="0"/>
              <a:t> </a:t>
            </a:r>
            <a:endParaRPr lang="it-IT" dirty="0" smtClean="0"/>
          </a:p>
          <a:p>
            <a:r>
              <a:rPr lang="it-IT" sz="2800" b="1" dirty="0" smtClean="0"/>
              <a:t> </a:t>
            </a:r>
            <a:endParaRPr lang="it-IT" sz="2800" dirty="0" smtClean="0"/>
          </a:p>
          <a:p>
            <a:pPr algn="l"/>
            <a:endParaRPr lang="it-IT" sz="3600" dirty="0" smtClean="0"/>
          </a:p>
          <a:p>
            <a:r>
              <a:rPr lang="it-IT" sz="3600" dirty="0" smtClean="0"/>
              <a:t> </a:t>
            </a:r>
            <a:endParaRPr lang="it-IT"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wipe(up)">
                                      <p:cBhvr>
                                        <p:cTn id="7" dur="1000"/>
                                        <p:tgtEl>
                                          <p:spTgt spid="7">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
                                            <p:txEl>
                                              <p:pRg st="6" end="6"/>
                                            </p:txEl>
                                          </p:spTgt>
                                        </p:tgtEl>
                                        <p:attrNameLst>
                                          <p:attrName>style.visibility</p:attrName>
                                        </p:attrNameLst>
                                      </p:cBhvr>
                                      <p:to>
                                        <p:strVal val="visible"/>
                                      </p:to>
                                    </p:set>
                                    <p:animEffect transition="in" filter="wipe(up)">
                                      <p:cBhvr>
                                        <p:cTn id="12" dur="10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500034" y="714356"/>
            <a:ext cx="7959500" cy="4623970"/>
          </a:xfrm>
        </p:spPr>
        <p:txBody>
          <a:bodyPr>
            <a:normAutofit/>
          </a:bodyPr>
          <a:lstStyle/>
          <a:p>
            <a:pPr marL="0" indent="0" algn="just">
              <a:buNone/>
            </a:pPr>
            <a:r>
              <a:rPr lang="it-IT" sz="2800" b="1" u="sng" dirty="0" smtClean="0"/>
              <a:t>L’infortunio indennizzabile</a:t>
            </a:r>
            <a:r>
              <a:rPr lang="it-IT" sz="2800" dirty="0" smtClean="0"/>
              <a:t> è un evento complesso che si realizza solo con la contemporanea presenza di 3 condizioni:</a:t>
            </a:r>
          </a:p>
          <a:p>
            <a:pPr marL="0" indent="0" algn="just">
              <a:buNone/>
            </a:pPr>
            <a:endParaRPr lang="it-IT" sz="2800" dirty="0" smtClean="0"/>
          </a:p>
          <a:p>
            <a:pPr marL="514350" indent="-514350" algn="just">
              <a:buAutoNum type="arabicParenR"/>
            </a:pPr>
            <a:r>
              <a:rPr lang="it-IT" sz="2800" b="1" dirty="0" smtClean="0"/>
              <a:t>Causa fortuita, violenta, esterna</a:t>
            </a:r>
          </a:p>
          <a:p>
            <a:pPr marL="514350" indent="-514350" algn="just">
              <a:buAutoNum type="arabicParenR"/>
            </a:pPr>
            <a:endParaRPr lang="it-IT" sz="2800" b="1" dirty="0" smtClean="0"/>
          </a:p>
          <a:p>
            <a:pPr marL="514350" indent="-514350" algn="just">
              <a:buAutoNum type="arabicParenR"/>
            </a:pPr>
            <a:r>
              <a:rPr lang="it-IT" sz="2800" b="1" dirty="0" smtClean="0"/>
              <a:t>Lesioni fisiche oggettivamente constatabili</a:t>
            </a:r>
          </a:p>
          <a:p>
            <a:pPr marL="514350" indent="-514350" algn="just">
              <a:buAutoNum type="arabicParenR"/>
            </a:pPr>
            <a:endParaRPr lang="it-IT" sz="2800" b="1" dirty="0" smtClean="0"/>
          </a:p>
          <a:p>
            <a:pPr marL="514350" indent="-514350" algn="just">
              <a:buAutoNum type="arabicParenR"/>
            </a:pPr>
            <a:r>
              <a:rPr lang="it-IT" sz="2800" b="1" dirty="0" smtClean="0"/>
              <a:t>Menomazione funzionale</a:t>
            </a:r>
            <a:endParaRPr lang="it-IT"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up)">
                                      <p:cBhvr>
                                        <p:cTn id="12" dur="1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wipe(up)">
                                      <p:cBhvr>
                                        <p:cTn id="1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0" y="188640"/>
            <a:ext cx="8964488" cy="892696"/>
          </a:xfrm>
        </p:spPr>
        <p:txBody>
          <a:bodyPr>
            <a:normAutofit/>
          </a:bodyPr>
          <a:lstStyle/>
          <a:p>
            <a:pPr algn="ctr"/>
            <a:r>
              <a:rPr lang="it-IT" sz="4200" dirty="0" smtClean="0">
                <a:effectLst/>
                <a:latin typeface="+mn-lt"/>
              </a:rPr>
              <a:t> </a:t>
            </a:r>
            <a:endParaRPr lang="it-IT" sz="4200" dirty="0">
              <a:effectLst/>
              <a:latin typeface="+mn-lt"/>
            </a:endParaRPr>
          </a:p>
        </p:txBody>
      </p:sp>
      <p:sp>
        <p:nvSpPr>
          <p:cNvPr id="7" name="Sottotitolo 6"/>
          <p:cNvSpPr>
            <a:spLocks noGrp="1"/>
          </p:cNvSpPr>
          <p:nvPr>
            <p:ph type="subTitle" idx="1"/>
          </p:nvPr>
        </p:nvSpPr>
        <p:spPr>
          <a:xfrm>
            <a:off x="285720" y="285728"/>
            <a:ext cx="8462174" cy="5429288"/>
          </a:xfrm>
        </p:spPr>
        <p:txBody>
          <a:bodyPr>
            <a:noAutofit/>
          </a:bodyPr>
          <a:lstStyle/>
          <a:p>
            <a:pPr algn="just"/>
            <a:endParaRPr lang="it-IT" sz="2800" b="1" dirty="0" smtClean="0"/>
          </a:p>
          <a:p>
            <a:pPr algn="just">
              <a:spcAft>
                <a:spcPts val="1200"/>
              </a:spcAft>
            </a:pPr>
            <a:r>
              <a:rPr lang="it-IT" sz="2800" b="1" dirty="0" smtClean="0"/>
              <a:t>Ad esempio, un’</a:t>
            </a:r>
            <a:r>
              <a:rPr lang="it-IT" sz="2800" b="1" u="sng" dirty="0" smtClean="0"/>
              <a:t>abrasione cutanea</a:t>
            </a:r>
            <a:r>
              <a:rPr lang="it-IT" sz="2800" b="1" dirty="0" smtClean="0"/>
              <a:t> non può essere considerata infortunio perché, pur essendo stata determinata da una causa fortuita, violenta ed esterna ed avendo prodotto delle lesioni fisiche oggettivamente constatabili, queste sono di entità talmente lieve da non provocare alcuna delle </a:t>
            </a:r>
            <a:r>
              <a:rPr lang="it-IT" sz="2800" b="1" u="sng" dirty="0" smtClean="0"/>
              <a:t>conseguenze</a:t>
            </a:r>
            <a:r>
              <a:rPr lang="it-IT" sz="2800" b="1" dirty="0" smtClean="0"/>
              <a:t> previste in ambito infortunistico: inabilità temporanea, invalidità permanente, morte.</a:t>
            </a:r>
            <a:endParaRPr lang="it-IT" sz="2800" dirty="0" smtClean="0"/>
          </a:p>
          <a:p>
            <a:r>
              <a:rPr lang="it-IT" sz="2800" dirty="0" smtClean="0"/>
              <a:t> </a:t>
            </a:r>
          </a:p>
          <a:p>
            <a:pPr algn="ctr"/>
            <a:endParaRPr lang="it-IT" b="1" u="sng" dirty="0" smtClean="0"/>
          </a:p>
          <a:p>
            <a:pPr algn="ctr"/>
            <a:endParaRPr lang="it-IT" dirty="0" smtClean="0"/>
          </a:p>
          <a:p>
            <a:r>
              <a:rPr lang="it-IT" b="1" dirty="0" smtClean="0"/>
              <a:t> </a:t>
            </a:r>
            <a:endParaRPr lang="it-IT" dirty="0" smtClean="0"/>
          </a:p>
          <a:p>
            <a:pPr algn="ctr"/>
            <a:endParaRPr lang="it-IT" dirty="0" smtClean="0"/>
          </a:p>
          <a:p>
            <a:r>
              <a:rPr lang="it-IT" b="1" dirty="0" smtClean="0"/>
              <a:t> </a:t>
            </a:r>
            <a:endParaRPr lang="it-IT" dirty="0" smtClean="0"/>
          </a:p>
          <a:p>
            <a:r>
              <a:rPr lang="it-IT" sz="2800" b="1" dirty="0" smtClean="0"/>
              <a:t> </a:t>
            </a:r>
            <a:endParaRPr lang="it-IT" sz="2800" dirty="0" smtClean="0"/>
          </a:p>
          <a:p>
            <a:pPr algn="l"/>
            <a:endParaRPr lang="it-IT" sz="3600" dirty="0" smtClean="0"/>
          </a:p>
          <a:p>
            <a:r>
              <a:rPr lang="it-IT" sz="3600" dirty="0" smtClean="0"/>
              <a:t> </a:t>
            </a:r>
            <a:endParaRPr lang="it-IT"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ttotitolo 6"/>
          <p:cNvSpPr>
            <a:spLocks noGrp="1"/>
          </p:cNvSpPr>
          <p:nvPr>
            <p:ph type="subTitle" idx="1"/>
          </p:nvPr>
        </p:nvSpPr>
        <p:spPr>
          <a:xfrm>
            <a:off x="285720" y="285728"/>
            <a:ext cx="8496944" cy="6455640"/>
          </a:xfrm>
        </p:spPr>
        <p:txBody>
          <a:bodyPr>
            <a:noAutofit/>
          </a:bodyPr>
          <a:lstStyle/>
          <a:p>
            <a:pPr algn="just">
              <a:lnSpc>
                <a:spcPct val="150000"/>
              </a:lnSpc>
            </a:pPr>
            <a:r>
              <a:rPr lang="it-IT" sz="2800" b="1" u="sng" dirty="0" smtClean="0"/>
              <a:t>Sono considerati infortuni anche: </a:t>
            </a:r>
          </a:p>
          <a:p>
            <a:pPr marL="361950" indent="-361950" algn="just">
              <a:lnSpc>
                <a:spcPct val="150000"/>
              </a:lnSpc>
              <a:buClr>
                <a:srgbClr val="FFFF00"/>
              </a:buClr>
              <a:buFont typeface="Wingdings" pitchFamily="2" charset="2"/>
              <a:buChar char="Ø"/>
            </a:pPr>
            <a:r>
              <a:rPr lang="it-IT" sz="2800" dirty="0" smtClean="0"/>
              <a:t>l’asfissia causata da fuga di gas o vapore (non quella   di origine morbosa)</a:t>
            </a:r>
          </a:p>
          <a:p>
            <a:pPr marL="361950" indent="-361950" algn="just">
              <a:lnSpc>
                <a:spcPct val="150000"/>
              </a:lnSpc>
              <a:buClr>
                <a:srgbClr val="FFFF00"/>
              </a:buClr>
              <a:buFont typeface="Wingdings" pitchFamily="2" charset="2"/>
              <a:buChar char="Ø"/>
            </a:pPr>
            <a:r>
              <a:rPr lang="it-IT" sz="2800" dirty="0" smtClean="0"/>
              <a:t>l’annegamento</a:t>
            </a:r>
          </a:p>
          <a:p>
            <a:pPr marL="361950" indent="-361950" algn="just">
              <a:lnSpc>
                <a:spcPct val="150000"/>
              </a:lnSpc>
              <a:buClr>
                <a:srgbClr val="FFFF00"/>
              </a:buClr>
              <a:buFont typeface="Wingdings" pitchFamily="2" charset="2"/>
              <a:buChar char="Ø"/>
            </a:pPr>
            <a:r>
              <a:rPr lang="it-IT" sz="2800" dirty="0" smtClean="0"/>
              <a:t>l’assideramento o congelamento</a:t>
            </a:r>
          </a:p>
          <a:p>
            <a:pPr marL="361950" indent="-361950" algn="just">
              <a:lnSpc>
                <a:spcPct val="150000"/>
              </a:lnSpc>
              <a:buClr>
                <a:srgbClr val="FFFF00"/>
              </a:buClr>
              <a:buFont typeface="Wingdings" pitchFamily="2" charset="2"/>
              <a:buChar char="Ø"/>
            </a:pPr>
            <a:r>
              <a:rPr lang="it-IT" sz="2800" dirty="0" smtClean="0"/>
              <a:t>i colpi di sole o di calore</a:t>
            </a:r>
          </a:p>
          <a:p>
            <a:pPr marL="361950" indent="-361950" algn="just">
              <a:lnSpc>
                <a:spcPct val="150000"/>
              </a:lnSpc>
              <a:buClr>
                <a:srgbClr val="FFFF00"/>
              </a:buClr>
              <a:buFont typeface="Wingdings" pitchFamily="2" charset="2"/>
              <a:buChar char="Ø"/>
            </a:pPr>
            <a:r>
              <a:rPr lang="it-IT" sz="2800" dirty="0" smtClean="0"/>
              <a:t>le folgorazioni</a:t>
            </a:r>
          </a:p>
          <a:p>
            <a:pPr marL="361950" indent="-361950" algn="just">
              <a:lnSpc>
                <a:spcPct val="150000"/>
              </a:lnSpc>
              <a:buClr>
                <a:srgbClr val="FFFF00"/>
              </a:buClr>
              <a:buFont typeface="Wingdings" pitchFamily="2" charset="2"/>
              <a:buChar char="Ø"/>
            </a:pPr>
            <a:r>
              <a:rPr lang="it-IT" sz="2800" dirty="0" smtClean="0"/>
              <a:t>le sostanze corrosive</a:t>
            </a:r>
          </a:p>
          <a:p>
            <a:pPr marL="361950" indent="-361950" algn="just">
              <a:lnSpc>
                <a:spcPct val="150000"/>
              </a:lnSpc>
              <a:buClr>
                <a:srgbClr val="FFFF00"/>
              </a:buClr>
              <a:buFont typeface="Wingdings" pitchFamily="2" charset="2"/>
              <a:buChar char="Ø"/>
            </a:pPr>
            <a:r>
              <a:rPr lang="it-IT" sz="2800" dirty="0" smtClean="0"/>
              <a:t>i morsi di animale, le punture di insetto</a:t>
            </a:r>
          </a:p>
          <a:p>
            <a:pPr marL="361950" indent="-361950" algn="just">
              <a:lnSpc>
                <a:spcPct val="150000"/>
              </a:lnSpc>
              <a:buClr>
                <a:srgbClr val="FFFF00"/>
              </a:buClr>
            </a:pPr>
            <a:endParaRPr lang="it-IT" sz="2800" dirty="0" smtClean="0"/>
          </a:p>
          <a:p>
            <a:pPr algn="just"/>
            <a:endParaRPr lang="it-IT" sz="2800" b="1" u="sng" dirty="0" smtClean="0"/>
          </a:p>
          <a:p>
            <a:pPr algn="just"/>
            <a:endParaRPr lang="it-IT" sz="2800" dirty="0" smtClean="0"/>
          </a:p>
          <a:p>
            <a:pPr algn="just"/>
            <a:r>
              <a:rPr lang="it-IT" sz="2800" b="1" dirty="0" smtClean="0"/>
              <a:t> </a:t>
            </a:r>
            <a:endParaRPr lang="it-IT" sz="2800" dirty="0" smtClean="0"/>
          </a:p>
          <a:p>
            <a:pPr algn="just"/>
            <a:endParaRPr lang="it-IT" sz="2800" dirty="0" smtClean="0"/>
          </a:p>
          <a:p>
            <a:pPr algn="just"/>
            <a:r>
              <a:rPr lang="it-IT" sz="2800" b="1" dirty="0" smtClean="0"/>
              <a:t> </a:t>
            </a:r>
            <a:endParaRPr lang="it-IT" sz="2800" dirty="0" smtClean="0"/>
          </a:p>
          <a:p>
            <a:pPr algn="just"/>
            <a:r>
              <a:rPr lang="it-IT" sz="2800" b="1" dirty="0" smtClean="0"/>
              <a:t> </a:t>
            </a:r>
            <a:endParaRPr lang="it-IT" sz="2800" dirty="0" smtClean="0"/>
          </a:p>
          <a:p>
            <a:pPr algn="just"/>
            <a:endParaRPr lang="it-IT" sz="2800" dirty="0" smtClean="0"/>
          </a:p>
          <a:p>
            <a:r>
              <a:rPr lang="it-IT" sz="3600" dirty="0" smtClean="0"/>
              <a:t>  </a:t>
            </a:r>
            <a:endParaRPr lang="it-IT" sz="3600" dirty="0"/>
          </a:p>
        </p:txBody>
      </p:sp>
      <p:sp>
        <p:nvSpPr>
          <p:cNvPr id="4" name="Sottotitolo 6"/>
          <p:cNvSpPr txBox="1">
            <a:spLocks/>
          </p:cNvSpPr>
          <p:nvPr/>
        </p:nvSpPr>
        <p:spPr>
          <a:xfrm flipV="1">
            <a:off x="714348" y="6857999"/>
            <a:ext cx="7463876" cy="45719"/>
          </a:xfrm>
          <a:prstGeom prst="rect">
            <a:avLst/>
          </a:prstGeom>
        </p:spPr>
        <p:txBody>
          <a:bodyPr vert="horz" lIns="0" rIns="18288">
            <a:normAutofit fontScale="25000" lnSpcReduction="20000"/>
          </a:bodyPr>
          <a:lstStyle/>
          <a:p>
            <a:pPr marL="0" marR="45720" lvl="0" indent="0" algn="just" defTabSz="914400" rtl="0" eaLnBrk="1" fontAlgn="auto" latinLnBrk="0" hangingPunct="1">
              <a:lnSpc>
                <a:spcPct val="150000"/>
              </a:lnSpc>
              <a:spcBef>
                <a:spcPct val="20000"/>
              </a:spcBef>
              <a:spcAft>
                <a:spcPts val="0"/>
              </a:spcAft>
              <a:buClr>
                <a:schemeClr val="accent3"/>
              </a:buClr>
              <a:buSzPct val="95000"/>
              <a:buFont typeface="Wingdings 2"/>
              <a:buNone/>
              <a:tabLst/>
              <a:defRPr/>
            </a:pPr>
            <a:r>
              <a:rPr kumimoji="0" lang="it-IT" sz="2800" i="0" u="none" strike="noStrike" kern="1200" cap="none" spc="0" normalizeH="0" baseline="0" noProof="0" dirty="0" smtClean="0">
                <a:ln>
                  <a:noFill/>
                </a:ln>
                <a:solidFill>
                  <a:schemeClr val="tx1"/>
                </a:solidFill>
                <a:effectLst/>
                <a:uLnTx/>
                <a:uFillTx/>
                <a:latin typeface="+mn-lt"/>
                <a:ea typeface="+mn-ea"/>
                <a:cs typeface="+mn-cs"/>
              </a:rPr>
              <a:t> </a:t>
            </a:r>
          </a:p>
          <a:p>
            <a:pPr marL="0" marR="45720" lvl="0" indent="0" algn="just" defTabSz="914400" rtl="0" eaLnBrk="1" fontAlgn="auto" latinLnBrk="0" hangingPunct="1">
              <a:lnSpc>
                <a:spcPct val="150000"/>
              </a:lnSpc>
              <a:spcBef>
                <a:spcPct val="20000"/>
              </a:spcBef>
              <a:spcAft>
                <a:spcPts val="0"/>
              </a:spcAft>
              <a:buClr>
                <a:schemeClr val="accent3"/>
              </a:buClr>
              <a:buSzPct val="95000"/>
              <a:buFont typeface="Wingdings 2"/>
              <a:buNone/>
              <a:tabLst/>
              <a:defRPr/>
            </a:pPr>
            <a:r>
              <a:rPr kumimoji="0" lang="it-IT" sz="2800" i="0" u="none" strike="noStrike" kern="1200" cap="none" spc="0" normalizeH="0" baseline="0" noProof="0" dirty="0" smtClean="0">
                <a:ln>
                  <a:noFill/>
                </a:ln>
                <a:solidFill>
                  <a:schemeClr val="tx1"/>
                </a:solidFill>
                <a:effectLst/>
                <a:uLnTx/>
                <a:uFillTx/>
                <a:latin typeface="+mn-lt"/>
                <a:ea typeface="+mn-ea"/>
                <a:cs typeface="+mn-cs"/>
              </a:rPr>
              <a:t> </a:t>
            </a:r>
            <a:endParaRPr kumimoji="0" lang="it-IT" sz="280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wipe(up)">
                                      <p:cBhvr>
                                        <p:cTn id="7" dur="10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wipe(up)">
                                      <p:cBhvr>
                                        <p:cTn id="12" dur="10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wipe(up)">
                                      <p:cBhvr>
                                        <p:cTn id="17" dur="10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wipe(up)">
                                      <p:cBhvr>
                                        <p:cTn id="22" dur="10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wipe(up)">
                                      <p:cBhvr>
                                        <p:cTn id="27" dur="10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wipe(up)">
                                      <p:cBhvr>
                                        <p:cTn id="32" dur="10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wipe(up)">
                                      <p:cBhvr>
                                        <p:cTn id="37" dur="10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2523</TotalTime>
  <Words>1250</Words>
  <Application>Microsoft Office PowerPoint</Application>
  <PresentationFormat>Presentazione su schermo (4:3)</PresentationFormat>
  <Paragraphs>305</Paragraphs>
  <Slides>29</Slides>
  <Notes>0</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Equinozio</vt:lpstr>
      <vt:lpstr>                     </vt:lpstr>
      <vt:lpstr>Diapositiva 2</vt:lpstr>
      <vt:lpstr> Oggetto del contratto  di assicurazione</vt:lpstr>
      <vt:lpstr> </vt:lpstr>
      <vt:lpstr> </vt:lpstr>
      <vt:lpstr> </vt:lpstr>
      <vt:lpstr>Diapositiva 7</vt:lpstr>
      <vt:lpstr> </vt:lpstr>
      <vt:lpstr>Diapositiva 9</vt:lpstr>
      <vt:lpstr>Diapositiva 10</vt:lpstr>
      <vt:lpstr>Diapositiva 11</vt:lpstr>
      <vt:lpstr> </vt:lpstr>
      <vt:lpstr> </vt:lpstr>
      <vt:lpstr>Diapositiva 14</vt:lpstr>
      <vt:lpstr> </vt:lpstr>
      <vt:lpstr>Diapositiva 16</vt:lpstr>
      <vt:lpstr>Diapositiva 17</vt:lpstr>
      <vt:lpstr>Diapositiva 18</vt:lpstr>
      <vt:lpstr>Diapositiva 19</vt:lpstr>
      <vt:lpstr> </vt:lpstr>
      <vt:lpstr> </vt:lpstr>
      <vt:lpstr>Diapositiva 22</vt:lpstr>
      <vt:lpstr> </vt:lpstr>
      <vt:lpstr>Diapositiva 24</vt:lpstr>
      <vt:lpstr>Diapositiva 25</vt:lpstr>
      <vt:lpstr>Diapositiva 26</vt:lpstr>
      <vt:lpstr> </vt:lpstr>
      <vt:lpstr>Diapositiva 28</vt:lpstr>
      <vt:lpstr>Diapositiva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ORDINE DEGLI AVVOCATI   CAGLIARI     CONVEGNO   ANALISI DELLA LEGGE n. 27/2012   Aspetti clinici, medico-legali, giuridici  Cagliari -  Aula Magna Palazzo di Giustizia - 1° marzo 2013     Luigi  Floris</dc:title>
  <dc:creator>Dr Floris</dc:creator>
  <cp:lastModifiedBy>Dr Floris</cp:lastModifiedBy>
  <cp:revision>1009</cp:revision>
  <dcterms:created xsi:type="dcterms:W3CDTF">2013-02-07T09:41:27Z</dcterms:created>
  <dcterms:modified xsi:type="dcterms:W3CDTF">2014-03-26T15:01:13Z</dcterms:modified>
</cp:coreProperties>
</file>