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355" r:id="rId2"/>
    <p:sldId id="331" r:id="rId3"/>
    <p:sldId id="321" r:id="rId4"/>
    <p:sldId id="407" r:id="rId5"/>
    <p:sldId id="372" r:id="rId6"/>
    <p:sldId id="357" r:id="rId7"/>
    <p:sldId id="358" r:id="rId8"/>
    <p:sldId id="359" r:id="rId9"/>
    <p:sldId id="364" r:id="rId10"/>
    <p:sldId id="365" r:id="rId11"/>
    <p:sldId id="368" r:id="rId12"/>
    <p:sldId id="362" r:id="rId13"/>
    <p:sldId id="405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46" autoAdjust="0"/>
  </p:normalViewPr>
  <p:slideViewPr>
    <p:cSldViewPr>
      <p:cViewPr>
        <p:scale>
          <a:sx n="90" d="100"/>
          <a:sy n="90" d="100"/>
        </p:scale>
        <p:origin x="-2160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CFDD3-5AD9-4BF3-80DC-5C0F4EA85D10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614E6-8672-4DE4-8A8E-7519E16621F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06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D4C5DC-47BF-44CF-82E5-23ACB0DBDC15}" type="datetimeFigureOut">
              <a:rPr lang="it-IT" smtClean="0"/>
              <a:pPr/>
              <a:t>25/01/2017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0D6B64-A988-4BC6-B70C-64BAE698F04C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01626" cy="5807568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1200" u="sng" dirty="0" smtClean="0"/>
              <a:t/>
            </a:r>
            <a:br>
              <a:rPr lang="it-IT" sz="1200" u="sng" dirty="0" smtClean="0"/>
            </a:br>
            <a:r>
              <a:rPr lang="it-IT" sz="1200" u="sng" dirty="0"/>
              <a:t/>
            </a:r>
            <a:br>
              <a:rPr lang="it-IT" sz="1200" u="sng" dirty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200" u="sng" dirty="0" smtClean="0"/>
              <a:t/>
            </a:r>
            <a:br>
              <a:rPr lang="it-IT" sz="2200" u="sng" dirty="0" smtClean="0"/>
            </a:br>
            <a: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2000" u="sng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24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24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 </a:t>
            </a:r>
            <a:br>
              <a:rPr lang="it-IT" sz="2000" dirty="0" smtClean="0"/>
            </a:br>
            <a:endParaRPr lang="it-IT" sz="2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1520" y="3933057"/>
            <a:ext cx="8712968" cy="273630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it-IT" sz="4300" dirty="0">
                <a:ea typeface="Times New Roman" pitchFamily="18" charset="0"/>
                <a:cs typeface="Arial" pitchFamily="34" charset="0"/>
              </a:rPr>
              <a:t> </a:t>
            </a:r>
            <a:r>
              <a:rPr lang="it-IT" sz="4300" dirty="0" smtClean="0">
                <a:ea typeface="Times New Roman" pitchFamily="18" charset="0"/>
                <a:cs typeface="Arial" pitchFamily="34" charset="0"/>
              </a:rPr>
              <a:t>Centro Congressi Hotel Regina Margherita</a:t>
            </a:r>
          </a:p>
          <a:p>
            <a:pPr algn="ctr"/>
            <a:endParaRPr lang="it-IT" sz="4300" dirty="0" smtClean="0"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it-IT" sz="4300" dirty="0" smtClean="0">
                <a:ea typeface="Times New Roman" pitchFamily="18" charset="0"/>
                <a:cs typeface="Arial" pitchFamily="34" charset="0"/>
              </a:rPr>
              <a:t>Cagliari  20  gennaio  2017</a:t>
            </a:r>
            <a:r>
              <a:rPr lang="it-IT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it-IT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it-IT" sz="3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/>
            <a:r>
              <a:rPr lang="it-IT" sz="3100" i="1" dirty="0" smtClean="0">
                <a:cs typeface="Arial" pitchFamily="34" charset="0"/>
              </a:rPr>
              <a:t>Luigi Floris</a:t>
            </a:r>
            <a:endParaRPr lang="it-IT" sz="3100" i="1" dirty="0" smtClean="0"/>
          </a:p>
          <a:p>
            <a:pPr algn="ctr"/>
            <a:endParaRPr lang="it-IT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-254468"/>
            <a:ext cx="8498842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2800" b="1" u="sng" dirty="0" smtClean="0">
              <a:solidFill>
                <a:srgbClr val="FFC000"/>
              </a:solidFill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u="sng" dirty="0" smtClean="0">
                <a:solidFill>
                  <a:srgbClr val="FFC000"/>
                </a:solidFill>
                <a:cs typeface="Arial" pitchFamily="34" charset="0"/>
              </a:rPr>
              <a:t>CONVEGNO MEDICO-LEGALE E GIURIDICO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1600" b="1" dirty="0" smtClean="0">
              <a:solidFill>
                <a:srgbClr val="FFC000"/>
              </a:solidFill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u="sng" dirty="0" smtClean="0">
                <a:solidFill>
                  <a:srgbClr val="FFC000"/>
                </a:solidFill>
                <a:cs typeface="Arial" pitchFamily="34" charset="0"/>
              </a:rPr>
              <a:t>IL DANNO  ALLA PERSONA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u="sng" dirty="0" smtClean="0">
                <a:solidFill>
                  <a:srgbClr val="FFC000"/>
                </a:solidFill>
                <a:cs typeface="Arial" pitchFamily="34" charset="0"/>
              </a:rPr>
              <a:t>VECCHI  PROBLEMI  -  NUOVE SOLUZIONI</a:t>
            </a:r>
            <a:r>
              <a:rPr lang="it-IT" sz="3200" b="1" dirty="0" smtClean="0">
                <a:solidFill>
                  <a:srgbClr val="FFC000"/>
                </a:solidFill>
                <a:cs typeface="Arial" pitchFamily="34" charset="0"/>
              </a:rPr>
              <a:t/>
            </a:r>
            <a:br>
              <a:rPr lang="it-IT" sz="3200" b="1" dirty="0" smtClean="0">
                <a:solidFill>
                  <a:srgbClr val="FFC000"/>
                </a:solidFill>
                <a:cs typeface="Arial" pitchFamily="34" charset="0"/>
              </a:rPr>
            </a:br>
            <a:r>
              <a:rPr lang="it-IT" sz="2900" b="1" dirty="0" smtClean="0">
                <a:cs typeface="Arial" pitchFamily="34" charset="0"/>
              </a:rPr>
              <a:t> </a:t>
            </a:r>
            <a:r>
              <a:rPr lang="it-IT" sz="2900" dirty="0" smtClean="0">
                <a:cs typeface="Arial" pitchFamily="34" charset="0"/>
              </a:rPr>
              <a:t> </a:t>
            </a:r>
            <a:r>
              <a:rPr lang="it-IT" sz="2800" b="1" dirty="0" smtClean="0">
                <a:solidFill>
                  <a:srgbClr val="FFFF00"/>
                </a:solidFill>
                <a:cs typeface="Arial" pitchFamily="34" charset="0"/>
              </a:rPr>
              <a:t> </a:t>
            </a:r>
            <a:endParaRPr lang="it-IT" sz="3200" b="1" dirty="0" smtClean="0">
              <a:solidFill>
                <a:srgbClr val="FFFF00"/>
              </a:solidFill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u="sng" dirty="0" smtClean="0">
                <a:solidFill>
                  <a:srgbClr val="FFFF00"/>
                </a:solidFill>
                <a:cs typeface="Arial" pitchFamily="34" charset="0"/>
              </a:rPr>
              <a:t>RUOLO E IMPORTANZA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1600" b="1" u="sng" dirty="0" smtClean="0">
              <a:solidFill>
                <a:srgbClr val="FFFF00"/>
              </a:solidFill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u="sng" dirty="0" smtClean="0">
                <a:solidFill>
                  <a:srgbClr val="FFFF00"/>
                </a:solidFill>
                <a:cs typeface="Arial" pitchFamily="34" charset="0"/>
              </a:rPr>
              <a:t>DELLA  </a:t>
            </a:r>
            <a:r>
              <a:rPr lang="it-IT" sz="3200" b="1" u="sng" dirty="0">
                <a:solidFill>
                  <a:srgbClr val="FFFF00"/>
                </a:solidFill>
                <a:cs typeface="Arial" pitchFamily="34" charset="0"/>
              </a:rPr>
              <a:t>M</a:t>
            </a:r>
            <a:r>
              <a:rPr lang="it-IT" sz="3200" b="1" u="sng" dirty="0" smtClean="0">
                <a:solidFill>
                  <a:srgbClr val="FFFF00"/>
                </a:solidFill>
                <a:cs typeface="Arial" pitchFamily="34" charset="0"/>
              </a:rPr>
              <a:t>EDICINA LEGALE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it-IT" sz="2800" b="1" u="sng" dirty="0">
              <a:solidFill>
                <a:srgbClr val="FFFF00"/>
              </a:solidFill>
            </a:endParaRPr>
          </a:p>
          <a:p>
            <a:pPr algn="ctr"/>
            <a:endParaRPr lang="it-IT" sz="2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9475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t-IT" sz="2800" b="1" dirty="0" smtClean="0">
                <a:solidFill>
                  <a:srgbClr val="FFFF00"/>
                </a:solidFill>
              </a:rPr>
              <a:t> Specialisti vari</a:t>
            </a:r>
            <a:endParaRPr lang="it-IT" sz="2800" b="1" dirty="0">
              <a:solidFill>
                <a:srgbClr val="FFFF00"/>
              </a:solidFill>
            </a:endParaRPr>
          </a:p>
          <a:p>
            <a:pPr algn="just"/>
            <a:endParaRPr lang="it-IT" sz="2800" b="1" dirty="0" smtClean="0">
              <a:solidFill>
                <a:srgbClr val="FFFF00"/>
              </a:solidFill>
            </a:endParaRPr>
          </a:p>
          <a:p>
            <a:pPr marL="176213" algn="ctr"/>
            <a:r>
              <a:rPr lang="it-IT" sz="3000" b="1" dirty="0" smtClean="0"/>
              <a:t>Polizza Infortuni </a:t>
            </a:r>
          </a:p>
          <a:p>
            <a:pPr marL="176213" algn="ctr"/>
            <a:r>
              <a:rPr lang="it-IT" sz="3000" b="1" dirty="0" smtClean="0"/>
              <a:t>Franchigia 5%</a:t>
            </a:r>
          </a:p>
          <a:p>
            <a:pPr marL="176213" algn="just"/>
            <a:endParaRPr lang="it-IT" sz="2400" b="1" dirty="0" smtClean="0"/>
          </a:p>
          <a:p>
            <a:pPr marL="176213" algn="just"/>
            <a:endParaRPr lang="it-IT" sz="1600" b="1" dirty="0" smtClean="0"/>
          </a:p>
          <a:p>
            <a:pPr marL="176213" algn="just"/>
            <a:r>
              <a:rPr lang="it-IT" sz="3000" b="1" dirty="0" smtClean="0"/>
              <a:t>Valutazione del medico di parte:  danno 4%</a:t>
            </a:r>
          </a:p>
          <a:p>
            <a:pPr marL="176213" algn="just"/>
            <a:endParaRPr lang="it-IT" i="1" dirty="0" smtClean="0"/>
          </a:p>
          <a:p>
            <a:pPr marL="176213" algn="just"/>
            <a:r>
              <a:rPr lang="it-IT" i="1" dirty="0" smtClean="0"/>
              <a:t> </a:t>
            </a:r>
            <a:endParaRPr lang="it-IT" dirty="0"/>
          </a:p>
          <a:p>
            <a:pPr marL="176213" algn="just"/>
            <a:endParaRPr lang="it-IT" dirty="0"/>
          </a:p>
          <a:p>
            <a:pPr marL="176213" algn="just"/>
            <a:r>
              <a:rPr lang="it-IT" sz="3000" b="1" dirty="0" smtClean="0"/>
              <a:t>Alcun indennizzo</a:t>
            </a:r>
          </a:p>
          <a:p>
            <a:pPr marL="176213" algn="just"/>
            <a:endParaRPr lang="it-IT" dirty="0"/>
          </a:p>
          <a:p>
            <a:pPr marL="176213" algn="just"/>
            <a:r>
              <a:rPr lang="it-IT" sz="2400" dirty="0" smtClean="0"/>
              <a:t> 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476672"/>
            <a:ext cx="7854696" cy="5688632"/>
          </a:xfrm>
        </p:spPr>
        <p:txBody>
          <a:bodyPr>
            <a:normAutofit fontScale="25000" lnSpcReduction="20000"/>
          </a:bodyPr>
          <a:lstStyle/>
          <a:p>
            <a:pPr algn="ctr"/>
            <a:endParaRPr lang="it-IT" sz="8000" b="1" dirty="0">
              <a:solidFill>
                <a:srgbClr val="FFFF00"/>
              </a:solidFill>
            </a:endParaRPr>
          </a:p>
          <a:p>
            <a:pPr algn="ctr"/>
            <a:endParaRPr lang="it-IT" sz="8000" b="1" dirty="0" smtClean="0">
              <a:solidFill>
                <a:srgbClr val="FFFF00"/>
              </a:solidFill>
            </a:endParaRPr>
          </a:p>
          <a:p>
            <a:pPr algn="just"/>
            <a:r>
              <a:rPr lang="it-IT" sz="9600" b="1" dirty="0" smtClean="0">
                <a:solidFill>
                  <a:srgbClr val="FFFF00"/>
                </a:solidFill>
              </a:rPr>
              <a:t>Specialista in Igiene e Medicina Preventiva</a:t>
            </a:r>
          </a:p>
          <a:p>
            <a:pPr marL="176213" algn="just"/>
            <a:endParaRPr lang="it-IT" sz="800" i="1" dirty="0" smtClean="0"/>
          </a:p>
          <a:p>
            <a:pPr marL="176213" algn="just"/>
            <a:endParaRPr lang="it-IT" sz="5800" i="1" dirty="0" smtClean="0"/>
          </a:p>
          <a:p>
            <a:pPr marL="176213" algn="just"/>
            <a:endParaRPr lang="it-IT" sz="5800" i="1" dirty="0" smtClean="0"/>
          </a:p>
          <a:p>
            <a:pPr marL="176213" algn="just"/>
            <a:r>
              <a:rPr lang="it-IT" sz="12800" i="1" dirty="0" smtClean="0"/>
              <a:t>“Bisogna valutare correttamente la sindrome psichica post-traumatica del viso,  che l’insigne </a:t>
            </a:r>
            <a:r>
              <a:rPr lang="it-IT" sz="12800" i="1" dirty="0" err="1" smtClean="0"/>
              <a:t>Luvoni</a:t>
            </a:r>
            <a:r>
              <a:rPr lang="it-IT" sz="12800" i="1" dirty="0" smtClean="0"/>
              <a:t> valuta intorno al 3% insieme al danno estetico che, con sentenza della Cassazione del 1999, è danno biologico a tutti gli effetti e, da alcuni, è valutato addirittura come danno esistenziale”.</a:t>
            </a:r>
          </a:p>
          <a:p>
            <a:pPr marL="176213" algn="just"/>
            <a:endParaRPr lang="it-IT" sz="12800" i="1" dirty="0" smtClean="0"/>
          </a:p>
          <a:p>
            <a:pPr marL="176213" algn="just"/>
            <a:r>
              <a:rPr lang="it-IT" sz="5800" i="1" dirty="0" smtClean="0"/>
              <a:t> </a:t>
            </a:r>
            <a:endParaRPr lang="it-IT" sz="5800" dirty="0"/>
          </a:p>
          <a:p>
            <a:pPr marL="176213" algn="just"/>
            <a:endParaRPr lang="it-IT" sz="2400" dirty="0" smtClean="0"/>
          </a:p>
          <a:p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20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96944" cy="6237312"/>
          </a:xfrm>
        </p:spPr>
        <p:txBody>
          <a:bodyPr>
            <a:noAutofit/>
          </a:bodyPr>
          <a:lstStyle/>
          <a:p>
            <a:pPr marL="176213" algn="ctr">
              <a:lnSpc>
                <a:spcPct val="150000"/>
              </a:lnSpc>
            </a:pPr>
            <a:endParaRPr lang="it-IT" sz="3200" b="1" u="sng" dirty="0" smtClean="0">
              <a:solidFill>
                <a:srgbClr val="FFFF00"/>
              </a:solidFill>
            </a:endParaRPr>
          </a:p>
          <a:p>
            <a:pPr marL="176213" algn="ctr">
              <a:lnSpc>
                <a:spcPct val="150000"/>
              </a:lnSpc>
            </a:pPr>
            <a:endParaRPr lang="it-IT" sz="800" b="1" dirty="0" smtClean="0">
              <a:solidFill>
                <a:srgbClr val="FFFF00"/>
              </a:solidFill>
            </a:endParaRPr>
          </a:p>
          <a:p>
            <a:pPr marL="176213" algn="ctr">
              <a:lnSpc>
                <a:spcPct val="150000"/>
              </a:lnSpc>
            </a:pPr>
            <a:r>
              <a:rPr lang="it-IT" sz="3600" b="1" dirty="0" smtClean="0">
                <a:solidFill>
                  <a:srgbClr val="FFFF00"/>
                </a:solidFill>
              </a:rPr>
              <a:t>UNICUIQUE   SUUM   TRIBUERE</a:t>
            </a:r>
            <a:endParaRPr lang="it-IT" sz="3600" dirty="0">
              <a:solidFill>
                <a:srgbClr val="FFFF00"/>
              </a:solidFill>
            </a:endParaRPr>
          </a:p>
          <a:p>
            <a:pPr marL="176213" algn="just">
              <a:lnSpc>
                <a:spcPct val="150000"/>
              </a:lnSpc>
            </a:pPr>
            <a:endParaRPr lang="it-IT" sz="800" dirty="0" smtClean="0">
              <a:solidFill>
                <a:srgbClr val="FFFF00"/>
              </a:solidFill>
            </a:endParaRPr>
          </a:p>
          <a:p>
            <a:pPr marL="176213" algn="just">
              <a:lnSpc>
                <a:spcPct val="150000"/>
              </a:lnSpc>
            </a:pPr>
            <a:r>
              <a:rPr lang="it-IT" sz="3000" dirty="0" smtClean="0">
                <a:solidFill>
                  <a:srgbClr val="FFFF00"/>
                </a:solidFill>
              </a:rPr>
              <a:t> </a:t>
            </a:r>
            <a:endParaRPr lang="it-IT" sz="2800" dirty="0" smtClean="0"/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r>
              <a:rPr lang="it-IT" sz="3200" b="1" dirty="0" smtClean="0"/>
              <a:t> </a:t>
            </a:r>
            <a:endParaRPr lang="it-IT" sz="3200" dirty="0" smtClean="0"/>
          </a:p>
          <a:p>
            <a:r>
              <a:rPr lang="it-IT" sz="3200" i="1" dirty="0" smtClean="0"/>
              <a:t> </a:t>
            </a:r>
            <a:endParaRPr lang="it-IT" sz="3200" dirty="0" smtClean="0"/>
          </a:p>
          <a:p>
            <a:pPr algn="ctr"/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04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964488" cy="521495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endParaRPr lang="it-IT" sz="800" b="1" dirty="0" smtClean="0"/>
          </a:p>
          <a:p>
            <a:pPr algn="ctr">
              <a:lnSpc>
                <a:spcPct val="150000"/>
              </a:lnSpc>
            </a:pPr>
            <a:r>
              <a:rPr lang="it-IT" sz="3600" b="1" dirty="0" smtClean="0"/>
              <a:t>Grazie per la cortese attenzione</a:t>
            </a:r>
          </a:p>
          <a:p>
            <a:pPr algn="ctr">
              <a:lnSpc>
                <a:spcPct val="150000"/>
              </a:lnSpc>
            </a:pPr>
            <a:r>
              <a:rPr lang="it-IT" sz="3600" b="1" dirty="0" smtClean="0"/>
              <a:t>Al </a:t>
            </a:r>
            <a:r>
              <a:rPr lang="it-IT" sz="3600" b="1" smtClean="0"/>
              <a:t>prossimo Convegno</a:t>
            </a:r>
            <a:endParaRPr lang="it-IT" sz="3600" b="1" dirty="0" smtClean="0"/>
          </a:p>
          <a:p>
            <a:pPr algn="ctr">
              <a:lnSpc>
                <a:spcPct val="150000"/>
              </a:lnSpc>
            </a:pPr>
            <a:r>
              <a:rPr lang="it-IT" sz="3600" b="1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it-IT" sz="3600" b="1" dirty="0" smtClean="0"/>
              <a:t>   </a:t>
            </a:r>
          </a:p>
          <a:p>
            <a:pPr algn="ctr">
              <a:lnSpc>
                <a:spcPct val="150000"/>
              </a:lnSpc>
            </a:pPr>
            <a:r>
              <a:rPr lang="it-IT" sz="3600" b="1" dirty="0" smtClean="0"/>
              <a:t>             www.luigifloris.it</a:t>
            </a:r>
            <a:endParaRPr lang="it-IT" sz="3600" dirty="0" smtClean="0"/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r>
              <a:rPr lang="it-IT" sz="3200" b="1" dirty="0" smtClean="0"/>
              <a:t> </a:t>
            </a:r>
            <a:endParaRPr lang="it-IT" sz="3200" dirty="0" smtClean="0"/>
          </a:p>
          <a:p>
            <a:r>
              <a:rPr lang="it-IT" sz="3200" i="1" dirty="0" smtClean="0"/>
              <a:t> </a:t>
            </a:r>
            <a:endParaRPr lang="it-IT" sz="3200" dirty="0" smtClean="0"/>
          </a:p>
          <a:p>
            <a:pPr algn="ctr"/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  <p:pic>
        <p:nvPicPr>
          <p:cNvPr id="3" name="Immagine 2" descr="15022013122651-imgBilanc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858792"/>
            <a:ext cx="2714624" cy="274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5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7854696" cy="6480720"/>
          </a:xfrm>
        </p:spPr>
        <p:txBody>
          <a:bodyPr>
            <a:noAutofit/>
          </a:bodyPr>
          <a:lstStyle/>
          <a:p>
            <a:pPr algn="ctr"/>
            <a:r>
              <a:rPr lang="it-IT" sz="2800" b="1" dirty="0" smtClean="0"/>
              <a:t> </a:t>
            </a:r>
            <a:endParaRPr lang="it-IT" sz="2800" dirty="0" smtClean="0"/>
          </a:p>
          <a:p>
            <a:pPr algn="ctr"/>
            <a:r>
              <a:rPr lang="it-IT" sz="2800" b="1" dirty="0" smtClean="0"/>
              <a:t> </a:t>
            </a:r>
            <a:r>
              <a:rPr lang="it-IT" sz="2800" b="1" dirty="0" smtClean="0">
                <a:solidFill>
                  <a:srgbClr val="FFFF00"/>
                </a:solidFill>
              </a:rPr>
              <a:t>Codice di deontologia medica</a:t>
            </a:r>
          </a:p>
          <a:p>
            <a:pPr algn="ctr"/>
            <a:r>
              <a:rPr lang="it-IT" sz="2400" b="1" dirty="0">
                <a:solidFill>
                  <a:srgbClr val="FFFF00"/>
                </a:solidFill>
              </a:rPr>
              <a:t>A</a:t>
            </a:r>
            <a:r>
              <a:rPr lang="it-IT" sz="2400" b="1" dirty="0" smtClean="0">
                <a:solidFill>
                  <a:srgbClr val="FFFF00"/>
                </a:solidFill>
              </a:rPr>
              <a:t>rt. 4: Libertà e indipendenza della professione. Autonomia e responsabilità del medico.</a:t>
            </a:r>
            <a:endParaRPr lang="it-IT" sz="2400" i="1" dirty="0" smtClean="0"/>
          </a:p>
          <a:p>
            <a:pPr algn="just"/>
            <a:r>
              <a:rPr lang="it-IT" sz="3200" i="1" dirty="0" smtClean="0"/>
              <a:t>“L'esercizio professionale del medico è fondato sui principi di  libertà, indipendenza, autonomia e responsabilità”.</a:t>
            </a:r>
          </a:p>
          <a:p>
            <a:pPr algn="just"/>
            <a:endParaRPr lang="it-IT" sz="800" i="1" dirty="0" smtClean="0"/>
          </a:p>
          <a:p>
            <a:pPr algn="just"/>
            <a:r>
              <a:rPr lang="it-IT" sz="3200" i="1" dirty="0" smtClean="0"/>
              <a:t>“Il </a:t>
            </a:r>
            <a:r>
              <a:rPr lang="it-IT" sz="3200" i="1" dirty="0"/>
              <a:t>medico </a:t>
            </a:r>
            <a:r>
              <a:rPr lang="it-IT" sz="3200" i="1" dirty="0" smtClean="0"/>
              <a:t>ispira la propria attività professionale ai principi e alle regole della deontologia professionale senza sottostare a interessi, imposizioni o condizionamenti di qualsiasi natura”.</a:t>
            </a:r>
            <a:endParaRPr lang="it-IT" sz="3200" b="1" dirty="0" smtClean="0">
              <a:solidFill>
                <a:srgbClr val="FFFF00"/>
              </a:solidFill>
            </a:endParaRPr>
          </a:p>
          <a:p>
            <a:pPr algn="ctr"/>
            <a:endParaRPr lang="it-IT" sz="2800" dirty="0" smtClean="0"/>
          </a:p>
          <a:p>
            <a:pPr algn="ctr"/>
            <a:endParaRPr lang="it-IT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it-IT" sz="8000" b="1" dirty="0" smtClean="0">
                <a:solidFill>
                  <a:srgbClr val="FFFF00"/>
                </a:solidFill>
              </a:rPr>
              <a:t>Codice di deontologia medica</a:t>
            </a:r>
          </a:p>
          <a:p>
            <a:pPr algn="ctr"/>
            <a:r>
              <a:rPr lang="it-IT" sz="8000" b="1" dirty="0" smtClean="0">
                <a:solidFill>
                  <a:srgbClr val="FFFF00"/>
                </a:solidFill>
              </a:rPr>
              <a:t>Art. 62: Attività medico-legale</a:t>
            </a:r>
          </a:p>
          <a:p>
            <a:pPr marL="176213" algn="just"/>
            <a:endParaRPr lang="it-IT" sz="2400" i="1" dirty="0" smtClean="0"/>
          </a:p>
          <a:p>
            <a:pPr marL="176213" algn="just"/>
            <a:r>
              <a:rPr lang="it-IT" sz="6700" i="1" dirty="0" smtClean="0"/>
              <a:t>«L’attività medico-legale  deve evitare situazioni di conflitto di interesse ed è subordinata all’effettivo possesso delle specifiche </a:t>
            </a:r>
            <a:r>
              <a:rPr lang="it-IT" sz="6700" i="1" dirty="0" smtClean="0">
                <a:solidFill>
                  <a:srgbClr val="FFFF00"/>
                </a:solidFill>
              </a:rPr>
              <a:t>competenze medico-legali richieste dal caso»</a:t>
            </a:r>
            <a:r>
              <a:rPr lang="it-IT" sz="6700" i="1" dirty="0" smtClean="0"/>
              <a:t>.</a:t>
            </a:r>
          </a:p>
          <a:p>
            <a:pPr marL="176213" algn="just"/>
            <a:endParaRPr lang="it-IT" sz="6700" i="1" dirty="0" smtClean="0"/>
          </a:p>
          <a:p>
            <a:pPr marL="176213" algn="just"/>
            <a:r>
              <a:rPr lang="it-IT" sz="6700" i="1" dirty="0" smtClean="0"/>
              <a:t> </a:t>
            </a:r>
          </a:p>
          <a:p>
            <a:pPr marL="176213" algn="just"/>
            <a:r>
              <a:rPr lang="it-IT" sz="6700" i="1" dirty="0" smtClean="0">
                <a:solidFill>
                  <a:srgbClr val="FFFF00"/>
                </a:solidFill>
              </a:rPr>
              <a:t>“Il medico legale, </a:t>
            </a:r>
            <a:r>
              <a:rPr lang="it-IT" sz="6700" i="1" dirty="0" smtClean="0"/>
              <a:t>nei casi di responsabilità medica, si avvale di un collega specialista di comprovata competenza nella disciplina interessata; in analoghe circostanze, </a:t>
            </a:r>
            <a:r>
              <a:rPr lang="it-IT" sz="6700" i="1" dirty="0" smtClean="0">
                <a:solidFill>
                  <a:srgbClr val="FFFF00"/>
                </a:solidFill>
              </a:rPr>
              <a:t>il medico clinico </a:t>
            </a:r>
            <a:r>
              <a:rPr lang="it-IT" sz="6700" i="1" dirty="0" smtClean="0"/>
              <a:t>si avvale di un medico legale”.</a:t>
            </a:r>
            <a:endParaRPr lang="it-IT" sz="6700" dirty="0"/>
          </a:p>
          <a:p>
            <a:pPr marL="176213" algn="just"/>
            <a:endParaRPr lang="it-IT" sz="5800" dirty="0" smtClean="0"/>
          </a:p>
          <a:p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96944" cy="6237312"/>
          </a:xfrm>
        </p:spPr>
        <p:txBody>
          <a:bodyPr>
            <a:noAutofit/>
          </a:bodyPr>
          <a:lstStyle/>
          <a:p>
            <a:pPr marL="176213" algn="just">
              <a:lnSpc>
                <a:spcPct val="150000"/>
              </a:lnSpc>
            </a:pPr>
            <a:endParaRPr lang="it-IT" sz="800" dirty="0" smtClean="0">
              <a:solidFill>
                <a:srgbClr val="FFFF00"/>
              </a:solidFill>
            </a:endParaRPr>
          </a:p>
          <a:p>
            <a:pPr marL="176213" algn="just">
              <a:lnSpc>
                <a:spcPct val="150000"/>
              </a:lnSpc>
            </a:pPr>
            <a:r>
              <a:rPr lang="it-IT" sz="3000" dirty="0" smtClean="0">
                <a:solidFill>
                  <a:srgbClr val="FFFF00"/>
                </a:solidFill>
              </a:rPr>
              <a:t>La consulenza tecnica (di parte o d’ufficio) </a:t>
            </a:r>
            <a:r>
              <a:rPr lang="it-IT" sz="3000" dirty="0" smtClean="0"/>
              <a:t>è un parere motivato e deve  essere redatta con rigore metodologico da un professionista esperto in ambito medico-legale.</a:t>
            </a:r>
          </a:p>
          <a:p>
            <a:pPr algn="ctr"/>
            <a:r>
              <a:rPr lang="it-IT" sz="2800" b="1" dirty="0" smtClean="0"/>
              <a:t> </a:t>
            </a:r>
            <a:endParaRPr lang="it-IT" sz="2800" dirty="0" smtClean="0"/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r>
              <a:rPr lang="it-IT" sz="3200" b="1" dirty="0" smtClean="0"/>
              <a:t> </a:t>
            </a:r>
            <a:endParaRPr lang="it-IT" sz="3200" dirty="0" smtClean="0"/>
          </a:p>
          <a:p>
            <a:r>
              <a:rPr lang="it-IT" sz="3200" i="1" dirty="0" smtClean="0"/>
              <a:t> </a:t>
            </a:r>
            <a:endParaRPr lang="it-IT" sz="3200" dirty="0" smtClean="0"/>
          </a:p>
          <a:p>
            <a:pPr algn="ctr"/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45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96944" cy="6237312"/>
          </a:xfrm>
        </p:spPr>
        <p:txBody>
          <a:bodyPr>
            <a:noAutofit/>
          </a:bodyPr>
          <a:lstStyle/>
          <a:p>
            <a:pPr marL="176213" algn="ctr">
              <a:lnSpc>
                <a:spcPct val="150000"/>
              </a:lnSpc>
            </a:pPr>
            <a:r>
              <a:rPr lang="it-IT" sz="3200" b="1" u="sng" dirty="0" err="1" smtClean="0">
                <a:solidFill>
                  <a:srgbClr val="FFFF00"/>
                </a:solidFill>
              </a:rPr>
              <a:t>Ddl</a:t>
            </a:r>
            <a:r>
              <a:rPr lang="it-IT" sz="3200" b="1" u="sng" dirty="0" smtClean="0">
                <a:solidFill>
                  <a:srgbClr val="FFFF00"/>
                </a:solidFill>
              </a:rPr>
              <a:t> Gelli n. 2224 Responsabilità Sanitaria</a:t>
            </a:r>
            <a:endParaRPr lang="it-IT" sz="800" b="1" dirty="0" smtClean="0">
              <a:solidFill>
                <a:srgbClr val="FFFF00"/>
              </a:solidFill>
            </a:endParaRPr>
          </a:p>
          <a:p>
            <a:pPr marL="176213" algn="ctr">
              <a:lnSpc>
                <a:spcPct val="150000"/>
              </a:lnSpc>
            </a:pPr>
            <a:r>
              <a:rPr lang="it-IT" sz="2800" b="1" dirty="0" smtClean="0">
                <a:solidFill>
                  <a:srgbClr val="FFFF00"/>
                </a:solidFill>
              </a:rPr>
              <a:t>Art. 15</a:t>
            </a:r>
            <a:endParaRPr lang="it-IT" sz="3000" dirty="0">
              <a:solidFill>
                <a:srgbClr val="FFFF00"/>
              </a:solidFill>
            </a:endParaRPr>
          </a:p>
          <a:p>
            <a:pPr marL="176213" algn="just">
              <a:lnSpc>
                <a:spcPct val="150000"/>
              </a:lnSpc>
            </a:pPr>
            <a:endParaRPr lang="it-IT" sz="800" dirty="0" smtClean="0">
              <a:solidFill>
                <a:srgbClr val="FFFF00"/>
              </a:solidFill>
            </a:endParaRPr>
          </a:p>
          <a:p>
            <a:pPr marL="176213" algn="just">
              <a:lnSpc>
                <a:spcPct val="150000"/>
              </a:lnSpc>
            </a:pPr>
            <a:r>
              <a:rPr lang="it-IT" sz="3200" dirty="0">
                <a:solidFill>
                  <a:srgbClr val="FFFF00"/>
                </a:solidFill>
              </a:rPr>
              <a:t>I</a:t>
            </a:r>
            <a:r>
              <a:rPr lang="it-IT" sz="3200" dirty="0" smtClean="0">
                <a:solidFill>
                  <a:srgbClr val="FFFF00"/>
                </a:solidFill>
              </a:rPr>
              <a:t>l Giudice deve nominare, in tutti i procedimenti civili e penali, consulenti tecnici e periti </a:t>
            </a:r>
            <a:r>
              <a:rPr lang="it-IT" sz="3200" b="1" u="sng" dirty="0" smtClean="0">
                <a:solidFill>
                  <a:srgbClr val="FFFF00"/>
                </a:solidFill>
              </a:rPr>
              <a:t>tra medici specialisti in Medicina Legale</a:t>
            </a:r>
            <a:r>
              <a:rPr lang="it-IT" sz="3200" dirty="0" smtClean="0">
                <a:solidFill>
                  <a:srgbClr val="FFFF00"/>
                </a:solidFill>
              </a:rPr>
              <a:t> insieme a uno o più specialisti nella disciplina in oggetto.</a:t>
            </a:r>
            <a:endParaRPr lang="it-IT" sz="3200" dirty="0" smtClean="0"/>
          </a:p>
          <a:p>
            <a:pPr algn="ctr"/>
            <a:r>
              <a:rPr lang="it-IT" sz="2800" b="1" dirty="0" smtClean="0"/>
              <a:t> </a:t>
            </a:r>
            <a:endParaRPr lang="it-IT" sz="2800" dirty="0" smtClean="0"/>
          </a:p>
          <a:p>
            <a:pPr algn="ctr"/>
            <a:endParaRPr lang="it-IT" sz="3200" dirty="0" smtClean="0">
              <a:solidFill>
                <a:srgbClr val="FFFF00"/>
              </a:solidFill>
            </a:endParaRPr>
          </a:p>
          <a:p>
            <a:r>
              <a:rPr lang="it-IT" sz="3200" b="1" dirty="0" smtClean="0"/>
              <a:t> </a:t>
            </a:r>
            <a:endParaRPr lang="it-IT" sz="3200" dirty="0" smtClean="0"/>
          </a:p>
          <a:p>
            <a:r>
              <a:rPr lang="it-IT" sz="3200" i="1" dirty="0" smtClean="0"/>
              <a:t> </a:t>
            </a:r>
            <a:endParaRPr lang="it-IT" sz="3200" dirty="0" smtClean="0"/>
          </a:p>
          <a:p>
            <a:pPr algn="ctr"/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6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25000" lnSpcReduction="20000"/>
          </a:bodyPr>
          <a:lstStyle/>
          <a:p>
            <a:pPr algn="ctr"/>
            <a:endParaRPr lang="it-IT" sz="12800" b="1" dirty="0" smtClean="0">
              <a:solidFill>
                <a:srgbClr val="FFFF00"/>
              </a:solidFill>
            </a:endParaRPr>
          </a:p>
          <a:p>
            <a:pPr algn="ctr"/>
            <a:endParaRPr lang="it-IT" sz="12800" b="1" dirty="0">
              <a:solidFill>
                <a:srgbClr val="FFFF00"/>
              </a:solidFill>
            </a:endParaRPr>
          </a:p>
          <a:p>
            <a:pPr algn="ctr"/>
            <a:r>
              <a:rPr lang="it-IT" sz="16000" b="1" dirty="0" smtClean="0">
                <a:solidFill>
                  <a:srgbClr val="FFFF00"/>
                </a:solidFill>
              </a:rPr>
              <a:t>Alcuni esempi di come non si dovrebbe operare in ambito medico-legale</a:t>
            </a:r>
          </a:p>
          <a:p>
            <a:pPr algn="ctr"/>
            <a:endParaRPr lang="it-IT" sz="8000" b="1" dirty="0">
              <a:solidFill>
                <a:srgbClr val="FFFF00"/>
              </a:solidFill>
            </a:endParaRPr>
          </a:p>
          <a:p>
            <a:pPr algn="just"/>
            <a:endParaRPr lang="it-IT" sz="9600" b="1" dirty="0" smtClean="0">
              <a:solidFill>
                <a:srgbClr val="FFFF00"/>
              </a:solidFill>
            </a:endParaRPr>
          </a:p>
          <a:p>
            <a:pPr marL="176213" algn="just"/>
            <a:endParaRPr lang="it-IT" sz="800" i="1" dirty="0" smtClean="0"/>
          </a:p>
          <a:p>
            <a:pPr marL="176213" algn="just"/>
            <a:endParaRPr lang="it-IT" sz="5800" i="1" dirty="0" smtClean="0"/>
          </a:p>
          <a:p>
            <a:pPr marL="176213" algn="just"/>
            <a:r>
              <a:rPr lang="it-IT" sz="12800" i="1" dirty="0" smtClean="0"/>
              <a:t> </a:t>
            </a:r>
          </a:p>
          <a:p>
            <a:pPr marL="176213" algn="just"/>
            <a:endParaRPr lang="it-IT" sz="12800" i="1" dirty="0" smtClean="0"/>
          </a:p>
          <a:p>
            <a:pPr marL="176213" algn="just"/>
            <a:r>
              <a:rPr lang="it-IT" sz="5800" i="1" dirty="0" smtClean="0"/>
              <a:t> </a:t>
            </a:r>
            <a:endParaRPr lang="it-IT" sz="5800" dirty="0"/>
          </a:p>
          <a:p>
            <a:pPr marL="176213" algn="just"/>
            <a:endParaRPr lang="it-IT" sz="2400" dirty="0" smtClean="0"/>
          </a:p>
          <a:p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1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t-IT" sz="2800" b="1" dirty="0" smtClean="0">
                <a:solidFill>
                  <a:srgbClr val="FFFF00"/>
                </a:solidFill>
              </a:rPr>
              <a:t>Specialista in Fisiatria </a:t>
            </a:r>
          </a:p>
          <a:p>
            <a:pPr marL="176213" algn="just"/>
            <a:endParaRPr lang="it-IT" sz="2400" b="1" dirty="0" smtClean="0"/>
          </a:p>
          <a:p>
            <a:pPr marL="176213" algn="just"/>
            <a:r>
              <a:rPr lang="it-IT" b="1" dirty="0" smtClean="0"/>
              <a:t>Valutazione del medico di parte :  danno biologico 25%</a:t>
            </a:r>
            <a:endParaRPr lang="it-IT" i="1" dirty="0" smtClean="0"/>
          </a:p>
          <a:p>
            <a:pPr marL="176213" algn="just"/>
            <a:r>
              <a:rPr lang="it-IT" i="1" dirty="0" smtClean="0"/>
              <a:t> </a:t>
            </a:r>
            <a:endParaRPr lang="it-IT" dirty="0"/>
          </a:p>
          <a:p>
            <a:pPr marL="176213" algn="just"/>
            <a:r>
              <a:rPr lang="it-IT" dirty="0" smtClean="0"/>
              <a:t>Valutazione del medico fiduciario dell’Assicurazione:  danno biologico:  14%</a:t>
            </a:r>
          </a:p>
          <a:p>
            <a:pPr marL="176213" algn="just"/>
            <a:endParaRPr lang="it-IT" dirty="0"/>
          </a:p>
          <a:p>
            <a:pPr marL="176213" algn="just"/>
            <a:r>
              <a:rPr lang="it-IT" dirty="0" smtClean="0"/>
              <a:t>Ricorso giudiziale:  C.T.U.  danno biologico 14%</a:t>
            </a:r>
          </a:p>
          <a:p>
            <a:pPr marL="176213" algn="just"/>
            <a:endParaRPr lang="it-IT" dirty="0"/>
          </a:p>
          <a:p>
            <a:pPr marL="176213" algn="just"/>
            <a:r>
              <a:rPr lang="it-IT" dirty="0" smtClean="0"/>
              <a:t>Causa persa.  </a:t>
            </a:r>
          </a:p>
          <a:p>
            <a:pPr marL="176213" algn="just"/>
            <a:r>
              <a:rPr lang="it-IT" dirty="0" smtClean="0"/>
              <a:t>Attore condannato a pagare </a:t>
            </a:r>
            <a:r>
              <a:rPr lang="it-IT" smtClean="0"/>
              <a:t>€ 8.000,00 </a:t>
            </a:r>
            <a:r>
              <a:rPr lang="it-IT" dirty="0" smtClean="0"/>
              <a:t>di spese processuali.</a:t>
            </a:r>
          </a:p>
          <a:p>
            <a:r>
              <a:rPr lang="it-IT" sz="3600" i="1" dirty="0" smtClean="0"/>
              <a:t> 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sz="2800" b="1" dirty="0" smtClean="0">
                <a:solidFill>
                  <a:srgbClr val="FFFF00"/>
                </a:solidFill>
              </a:rPr>
              <a:t> </a:t>
            </a:r>
          </a:p>
          <a:p>
            <a:pPr marL="176213" algn="just"/>
            <a:r>
              <a:rPr lang="it-IT" sz="3000" b="1" dirty="0">
                <a:solidFill>
                  <a:srgbClr val="FFFF00"/>
                </a:solidFill>
              </a:rPr>
              <a:t>Specialista in </a:t>
            </a:r>
            <a:r>
              <a:rPr lang="it-IT" sz="3000" b="1" dirty="0" smtClean="0">
                <a:solidFill>
                  <a:srgbClr val="FFFF00"/>
                </a:solidFill>
              </a:rPr>
              <a:t>Ortopedia</a:t>
            </a:r>
            <a:endParaRPr lang="it-IT" sz="3000" b="1" dirty="0">
              <a:solidFill>
                <a:srgbClr val="FFFF00"/>
              </a:solidFill>
            </a:endParaRPr>
          </a:p>
          <a:p>
            <a:pPr marL="176213" algn="just"/>
            <a:endParaRPr lang="it-IT" sz="2400" b="1" dirty="0" smtClean="0"/>
          </a:p>
          <a:p>
            <a:pPr marL="176213" algn="ctr"/>
            <a:r>
              <a:rPr lang="it-IT" sz="2400" b="1" dirty="0" smtClean="0"/>
              <a:t>Ricorso giudiziale per frattura vertebrale diagnosticata al P.S. con Rx, ma non confermata dalla RMN</a:t>
            </a:r>
          </a:p>
          <a:p>
            <a:pPr marL="176213" algn="just"/>
            <a:endParaRPr lang="it-IT" sz="2400" b="1" dirty="0" smtClean="0"/>
          </a:p>
          <a:p>
            <a:pPr marL="176213" algn="just"/>
            <a:r>
              <a:rPr lang="it-IT" sz="2400" b="1" dirty="0" smtClean="0"/>
              <a:t>Valutazione del medico di parte:  danno biologico 11%</a:t>
            </a:r>
          </a:p>
          <a:p>
            <a:pPr marL="176213" algn="just"/>
            <a:endParaRPr lang="it-IT" sz="800" i="1" dirty="0" smtClean="0"/>
          </a:p>
          <a:p>
            <a:pPr marL="176213" algn="just"/>
            <a:r>
              <a:rPr lang="it-IT" sz="2400" i="1" dirty="0" smtClean="0"/>
              <a:t> </a:t>
            </a:r>
            <a:endParaRPr lang="it-IT" sz="2400" dirty="0"/>
          </a:p>
          <a:p>
            <a:pPr marL="176213" algn="just"/>
            <a:r>
              <a:rPr lang="it-IT" sz="2400" b="1" dirty="0" smtClean="0"/>
              <a:t>Valutazione del medico fiduciario dell’Assicurazione:  danno biologico:  0%</a:t>
            </a:r>
          </a:p>
          <a:p>
            <a:pPr marL="176213" algn="just"/>
            <a:endParaRPr lang="it-IT" sz="2400" b="1" dirty="0"/>
          </a:p>
          <a:p>
            <a:pPr marL="176213" algn="just"/>
            <a:r>
              <a:rPr lang="it-IT" sz="2400" b="1" dirty="0" smtClean="0"/>
              <a:t>C.T.U.:  danno biologico 0%</a:t>
            </a:r>
          </a:p>
          <a:p>
            <a:pPr marL="176213" algn="just"/>
            <a:endParaRPr lang="it-IT" sz="2400" b="1" dirty="0"/>
          </a:p>
          <a:p>
            <a:pPr marL="176213" algn="just"/>
            <a:r>
              <a:rPr lang="it-IT" sz="2400" b="1" dirty="0" smtClean="0"/>
              <a:t>Causa persa</a:t>
            </a:r>
            <a:r>
              <a:rPr lang="it-IT" sz="3600" b="1" i="1" dirty="0" smtClean="0"/>
              <a:t> </a:t>
            </a:r>
            <a:endParaRPr lang="it-IT" sz="3600" b="1" dirty="0" smtClean="0"/>
          </a:p>
          <a:p>
            <a:pPr algn="ctr"/>
            <a:endParaRPr lang="it-IT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568863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sz="2800" b="1" dirty="0" smtClean="0">
                <a:solidFill>
                  <a:srgbClr val="FFFF00"/>
                </a:solidFill>
              </a:rPr>
              <a:t> </a:t>
            </a:r>
            <a:r>
              <a:rPr lang="it-IT" sz="2800" b="1" dirty="0">
                <a:solidFill>
                  <a:srgbClr val="FFFF00"/>
                </a:solidFill>
              </a:rPr>
              <a:t>Specialista in </a:t>
            </a:r>
            <a:r>
              <a:rPr lang="it-IT" sz="2800" b="1" dirty="0" smtClean="0">
                <a:solidFill>
                  <a:srgbClr val="FFFF00"/>
                </a:solidFill>
              </a:rPr>
              <a:t>Neurologia</a:t>
            </a:r>
            <a:endParaRPr lang="it-IT" sz="2800" b="1" dirty="0">
              <a:solidFill>
                <a:srgbClr val="FFFF00"/>
              </a:solidFill>
            </a:endParaRPr>
          </a:p>
          <a:p>
            <a:pPr algn="just"/>
            <a:endParaRPr lang="it-IT" sz="2800" b="1" dirty="0" smtClean="0">
              <a:solidFill>
                <a:srgbClr val="FFFF00"/>
              </a:solidFill>
            </a:endParaRPr>
          </a:p>
          <a:p>
            <a:pPr marL="176213" algn="ctr"/>
            <a:r>
              <a:rPr lang="it-IT" sz="3600" b="1" dirty="0" smtClean="0"/>
              <a:t>Polizza Infortuni per mutuo</a:t>
            </a:r>
          </a:p>
          <a:p>
            <a:pPr marL="176213" algn="ctr"/>
            <a:r>
              <a:rPr lang="it-IT" sz="3600" b="1" dirty="0" smtClean="0"/>
              <a:t>In caso di I.P.  = &gt; 60%  non si deve più pagare il mutuo</a:t>
            </a:r>
          </a:p>
          <a:p>
            <a:pPr marL="176213" algn="just"/>
            <a:endParaRPr lang="it-IT" sz="2400" b="1" dirty="0" smtClean="0"/>
          </a:p>
          <a:p>
            <a:pPr marL="176213" algn="just"/>
            <a:endParaRPr lang="it-IT" sz="1600" b="1" dirty="0" smtClean="0"/>
          </a:p>
          <a:p>
            <a:pPr marL="176213" algn="just"/>
            <a:r>
              <a:rPr lang="it-IT" sz="4000" b="1" dirty="0" smtClean="0"/>
              <a:t>Valutazione del medico di parte:  danno 50%</a:t>
            </a:r>
          </a:p>
          <a:p>
            <a:pPr marL="176213" algn="just"/>
            <a:endParaRPr lang="it-IT" i="1" dirty="0" smtClean="0"/>
          </a:p>
          <a:p>
            <a:pPr marL="176213" algn="just"/>
            <a:r>
              <a:rPr lang="it-IT" i="1" dirty="0" smtClean="0"/>
              <a:t> </a:t>
            </a:r>
            <a:endParaRPr lang="it-IT" dirty="0"/>
          </a:p>
          <a:p>
            <a:pPr marL="176213" algn="just"/>
            <a:r>
              <a:rPr lang="it-IT" sz="3600" b="1" dirty="0" smtClean="0"/>
              <a:t>Valutazione del medico fiduciario dell’Assicurazione:  I.P. 50%</a:t>
            </a:r>
          </a:p>
          <a:p>
            <a:pPr marL="176213" algn="just"/>
            <a:endParaRPr lang="it-IT" dirty="0"/>
          </a:p>
          <a:p>
            <a:pPr marL="176213" algn="just"/>
            <a:endParaRPr lang="it-IT" sz="1200" b="1" dirty="0" smtClean="0"/>
          </a:p>
          <a:p>
            <a:pPr marL="176213" algn="just"/>
            <a:r>
              <a:rPr lang="it-IT" sz="3600" b="1" dirty="0" smtClean="0"/>
              <a:t>Il soggetto continuerà a pagare il mutuo</a:t>
            </a:r>
          </a:p>
          <a:p>
            <a:pPr marL="176213" algn="just"/>
            <a:endParaRPr lang="it-IT" dirty="0"/>
          </a:p>
          <a:p>
            <a:pPr marL="176213" algn="just"/>
            <a:r>
              <a:rPr lang="it-IT" sz="2400" dirty="0" smtClean="0"/>
              <a:t> </a:t>
            </a:r>
            <a:endParaRPr lang="it-IT" sz="3600" dirty="0" smtClean="0"/>
          </a:p>
          <a:p>
            <a:pPr algn="ctr"/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1614</TotalTime>
  <Words>425</Words>
  <Application>Microsoft Office PowerPoint</Application>
  <PresentationFormat>Presentazione su schermo 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Equinozio</vt:lpstr>
      <vt:lpstr>                      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ORDINE DEGLI AVVOCATI   CAGLIARI     CONVEGNO   ANALISI DELLA LEGGE n. 27/2012   Aspetti clinici, medico-legali, giuridici  Cagliari -  Aula Magna Palazzo di Giustizia - 1° marzo 2013     Luigi  Floris</dc:title>
  <dc:creator>Dr Floris</dc:creator>
  <cp:lastModifiedBy>Dr Floris</cp:lastModifiedBy>
  <cp:revision>634</cp:revision>
  <dcterms:created xsi:type="dcterms:W3CDTF">2013-02-07T09:41:27Z</dcterms:created>
  <dcterms:modified xsi:type="dcterms:W3CDTF">2017-01-25T07:15:07Z</dcterms:modified>
</cp:coreProperties>
</file>