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8" r:id="rId1"/>
  </p:sldMasterIdLst>
  <p:notesMasterIdLst>
    <p:notesMasterId r:id="rId30"/>
  </p:notesMasterIdLst>
  <p:sldIdLst>
    <p:sldId id="307" r:id="rId2"/>
    <p:sldId id="308" r:id="rId3"/>
    <p:sldId id="318" r:id="rId4"/>
    <p:sldId id="327" r:id="rId5"/>
    <p:sldId id="329" r:id="rId6"/>
    <p:sldId id="330" r:id="rId7"/>
    <p:sldId id="331" r:id="rId8"/>
    <p:sldId id="332" r:id="rId9"/>
    <p:sldId id="333" r:id="rId10"/>
    <p:sldId id="335" r:id="rId11"/>
    <p:sldId id="334" r:id="rId12"/>
    <p:sldId id="336" r:id="rId13"/>
    <p:sldId id="337" r:id="rId14"/>
    <p:sldId id="338" r:id="rId15"/>
    <p:sldId id="339" r:id="rId16"/>
    <p:sldId id="340" r:id="rId17"/>
    <p:sldId id="341" r:id="rId18"/>
    <p:sldId id="342" r:id="rId19"/>
    <p:sldId id="343" r:id="rId20"/>
    <p:sldId id="344" r:id="rId21"/>
    <p:sldId id="345" r:id="rId22"/>
    <p:sldId id="346" r:id="rId23"/>
    <p:sldId id="347" r:id="rId24"/>
    <p:sldId id="348" r:id="rId25"/>
    <p:sldId id="350" r:id="rId26"/>
    <p:sldId id="351" r:id="rId27"/>
    <p:sldId id="352" r:id="rId28"/>
    <p:sldId id="326" r:id="rId29"/>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ＭＳ Ｐゴシック" pitchFamily="1"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1"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1"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1"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1" charset="-128"/>
        <a:cs typeface="+mn-cs"/>
      </a:defRPr>
    </a:lvl5pPr>
    <a:lvl6pPr marL="2286000" algn="l" defTabSz="914400" rtl="0" eaLnBrk="1" latinLnBrk="0" hangingPunct="1">
      <a:defRPr kern="1200">
        <a:solidFill>
          <a:schemeClr val="tx1"/>
        </a:solidFill>
        <a:latin typeface="Arial" charset="0"/>
        <a:ea typeface="ＭＳ Ｐゴシック" pitchFamily="1" charset="-128"/>
        <a:cs typeface="+mn-cs"/>
      </a:defRPr>
    </a:lvl6pPr>
    <a:lvl7pPr marL="2743200" algn="l" defTabSz="914400" rtl="0" eaLnBrk="1" latinLnBrk="0" hangingPunct="1">
      <a:defRPr kern="1200">
        <a:solidFill>
          <a:schemeClr val="tx1"/>
        </a:solidFill>
        <a:latin typeface="Arial" charset="0"/>
        <a:ea typeface="ＭＳ Ｐゴシック" pitchFamily="1" charset="-128"/>
        <a:cs typeface="+mn-cs"/>
      </a:defRPr>
    </a:lvl7pPr>
    <a:lvl8pPr marL="3200400" algn="l" defTabSz="914400" rtl="0" eaLnBrk="1" latinLnBrk="0" hangingPunct="1">
      <a:defRPr kern="1200">
        <a:solidFill>
          <a:schemeClr val="tx1"/>
        </a:solidFill>
        <a:latin typeface="Arial" charset="0"/>
        <a:ea typeface="ＭＳ Ｐゴシック" pitchFamily="1" charset="-128"/>
        <a:cs typeface="+mn-cs"/>
      </a:defRPr>
    </a:lvl8pPr>
    <a:lvl9pPr marL="3657600" algn="l" defTabSz="914400" rtl="0" eaLnBrk="1" latinLnBrk="0" hangingPunct="1">
      <a:defRPr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FFF00"/>
    <a:srgbClr val="008000"/>
    <a:srgbClr val="FF3300"/>
    <a:srgbClr val="D60093"/>
    <a:srgbClr val="CC0099"/>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615" autoAdjust="0"/>
    <p:restoredTop sz="86432" autoAdjust="0"/>
  </p:normalViewPr>
  <p:slideViewPr>
    <p:cSldViewPr>
      <p:cViewPr>
        <p:scale>
          <a:sx n="97" d="100"/>
          <a:sy n="97" d="100"/>
        </p:scale>
        <p:origin x="-114" y="18"/>
      </p:cViewPr>
      <p:guideLst>
        <p:guide orient="horz" pos="2160"/>
        <p:guide pos="2880"/>
      </p:guideLst>
    </p:cSldViewPr>
  </p:slideViewPr>
  <p:outlineViewPr>
    <p:cViewPr>
      <p:scale>
        <a:sx n="33" d="100"/>
        <a:sy n="33" d="100"/>
      </p:scale>
      <p:origin x="0" y="5232"/>
    </p:cViewPr>
  </p:outlineViewPr>
  <p:notesTextViewPr>
    <p:cViewPr>
      <p:scale>
        <a:sx n="100" d="100"/>
        <a:sy n="100" d="100"/>
      </p:scale>
      <p:origin x="0" y="0"/>
    </p:cViewPr>
  </p:notesTextViewPr>
  <p:sorterViewPr>
    <p:cViewPr>
      <p:scale>
        <a:sx n="80" d="100"/>
        <a:sy n="80" d="100"/>
      </p:scale>
      <p:origin x="0" y="402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975CA5-2A52-4FB5-BC13-B98BD5DF17BC}" type="doc">
      <dgm:prSet loTypeId="urn:microsoft.com/office/officeart/2005/8/layout/process1" loCatId="process" qsTypeId="urn:microsoft.com/office/officeart/2005/8/quickstyle/simple1" qsCatId="simple" csTypeId="urn:microsoft.com/office/officeart/2005/8/colors/accent1_2" csCatId="accent1" phldr="1"/>
      <dgm:spPr/>
    </dgm:pt>
    <dgm:pt modelId="{3B1F6EB6-B71C-4457-8903-9D3C13D21D5F}">
      <dgm:prSet phldrT="[Testo]" custT="1"/>
      <dgm:spPr/>
      <dgm:t>
        <a:bodyPr/>
        <a:lstStyle/>
        <a:p>
          <a:r>
            <a:rPr lang="it-IT" sz="3200" b="1" dirty="0" smtClean="0">
              <a:solidFill>
                <a:srgbClr val="FFFF00"/>
              </a:solidFill>
            </a:rPr>
            <a:t>evento lesivo</a:t>
          </a:r>
          <a:endParaRPr lang="it-IT" sz="3200" b="1" dirty="0">
            <a:solidFill>
              <a:srgbClr val="FFFF00"/>
            </a:solidFill>
          </a:endParaRPr>
        </a:p>
      </dgm:t>
    </dgm:pt>
    <dgm:pt modelId="{87C76EAC-9195-4925-966C-AA4B86939903}" type="parTrans" cxnId="{4CC61560-1383-416A-BE1B-23BD8E45340F}">
      <dgm:prSet/>
      <dgm:spPr/>
      <dgm:t>
        <a:bodyPr/>
        <a:lstStyle/>
        <a:p>
          <a:endParaRPr lang="it-IT"/>
        </a:p>
      </dgm:t>
    </dgm:pt>
    <dgm:pt modelId="{F5BA0BD3-D246-4E6F-8494-19FABFFABDBC}" type="sibTrans" cxnId="{4CC61560-1383-416A-BE1B-23BD8E45340F}">
      <dgm:prSet/>
      <dgm:spPr>
        <a:gradFill rotWithShape="0">
          <a:gsLst>
            <a:gs pos="0">
              <a:schemeClr val="bg1"/>
            </a:gs>
            <a:gs pos="50000">
              <a:schemeClr val="accent1">
                <a:tint val="44500"/>
                <a:satMod val="160000"/>
              </a:schemeClr>
            </a:gs>
            <a:gs pos="100000">
              <a:schemeClr val="accent1">
                <a:tint val="23500"/>
                <a:satMod val="160000"/>
              </a:schemeClr>
            </a:gs>
          </a:gsLst>
          <a:lin ang="5400000" scaled="0"/>
        </a:gradFill>
      </dgm:spPr>
      <dgm:t>
        <a:bodyPr/>
        <a:lstStyle/>
        <a:p>
          <a:endParaRPr lang="it-IT"/>
        </a:p>
      </dgm:t>
    </dgm:pt>
    <dgm:pt modelId="{E3C21BF4-A31A-451B-A2AB-5C77B3F18AF4}">
      <dgm:prSet phldrT="[Testo]" custT="1"/>
      <dgm:spPr/>
      <dgm:t>
        <a:bodyPr/>
        <a:lstStyle/>
        <a:p>
          <a:r>
            <a:rPr lang="it-IT" sz="3200" b="1" dirty="0" smtClean="0">
              <a:solidFill>
                <a:srgbClr val="FFCC00"/>
              </a:solidFill>
            </a:rPr>
            <a:t>frattura scomposta malleolare caviglia destra</a:t>
          </a:r>
          <a:endParaRPr lang="it-IT" sz="3200" b="1" dirty="0">
            <a:solidFill>
              <a:srgbClr val="FFCC00"/>
            </a:solidFill>
          </a:endParaRPr>
        </a:p>
      </dgm:t>
    </dgm:pt>
    <dgm:pt modelId="{4D96CC2D-7549-48E5-87C0-241F459462CF}" type="parTrans" cxnId="{AF706BA9-337B-4F7A-9884-E4C697C9992F}">
      <dgm:prSet/>
      <dgm:spPr/>
      <dgm:t>
        <a:bodyPr/>
        <a:lstStyle/>
        <a:p>
          <a:endParaRPr lang="it-IT"/>
        </a:p>
      </dgm:t>
    </dgm:pt>
    <dgm:pt modelId="{8E27A480-A915-4075-B692-485A2BCEB0FB}" type="sibTrans" cxnId="{AF706BA9-337B-4F7A-9884-E4C697C9992F}">
      <dgm:prSet/>
      <dgm:spPr>
        <a:solidFill>
          <a:schemeClr val="bg1"/>
        </a:solidFill>
      </dgm:spPr>
      <dgm:t>
        <a:bodyPr/>
        <a:lstStyle/>
        <a:p>
          <a:endParaRPr lang="it-IT"/>
        </a:p>
      </dgm:t>
    </dgm:pt>
    <dgm:pt modelId="{08B3B3CF-B9D8-4EDB-ACA9-FE5DB579EFA9}">
      <dgm:prSet phldrT="[Testo]" custT="1"/>
      <dgm:spPr/>
      <dgm:t>
        <a:bodyPr/>
        <a:lstStyle/>
        <a:p>
          <a:r>
            <a:rPr lang="it-IT" sz="3200" b="1" dirty="0" smtClean="0">
              <a:solidFill>
                <a:srgbClr val="CC0000"/>
              </a:solidFill>
            </a:rPr>
            <a:t>anchilosi caviglia </a:t>
          </a:r>
        </a:p>
        <a:p>
          <a:r>
            <a:rPr lang="it-IT" sz="3200" b="1" dirty="0" smtClean="0">
              <a:solidFill>
                <a:srgbClr val="CC0000"/>
              </a:solidFill>
            </a:rPr>
            <a:t>(12%)</a:t>
          </a:r>
          <a:endParaRPr lang="it-IT" sz="3200" b="1" dirty="0">
            <a:solidFill>
              <a:srgbClr val="CC0000"/>
            </a:solidFill>
          </a:endParaRPr>
        </a:p>
      </dgm:t>
    </dgm:pt>
    <dgm:pt modelId="{62638259-CD5B-4953-9691-2971E260A66A}" type="parTrans" cxnId="{A8F3F38C-E82C-41D4-91F1-0D2D6B16A8C5}">
      <dgm:prSet/>
      <dgm:spPr/>
      <dgm:t>
        <a:bodyPr/>
        <a:lstStyle/>
        <a:p>
          <a:endParaRPr lang="it-IT"/>
        </a:p>
      </dgm:t>
    </dgm:pt>
    <dgm:pt modelId="{7CF41DB5-E724-4432-A845-7B813BB633BD}" type="sibTrans" cxnId="{A8F3F38C-E82C-41D4-91F1-0D2D6B16A8C5}">
      <dgm:prSet/>
      <dgm:spPr/>
      <dgm:t>
        <a:bodyPr/>
        <a:lstStyle/>
        <a:p>
          <a:endParaRPr lang="it-IT"/>
        </a:p>
      </dgm:t>
    </dgm:pt>
    <dgm:pt modelId="{E0DF564E-EDE0-4356-A431-AA7D715394D5}" type="pres">
      <dgm:prSet presAssocID="{1A975CA5-2A52-4FB5-BC13-B98BD5DF17BC}" presName="Name0" presStyleCnt="0">
        <dgm:presLayoutVars>
          <dgm:dir/>
          <dgm:resizeHandles val="exact"/>
        </dgm:presLayoutVars>
      </dgm:prSet>
      <dgm:spPr/>
    </dgm:pt>
    <dgm:pt modelId="{A5C98464-71B9-4826-AA29-9DBB7CDC522F}" type="pres">
      <dgm:prSet presAssocID="{3B1F6EB6-B71C-4457-8903-9D3C13D21D5F}" presName="node" presStyleLbl="node1" presStyleIdx="0" presStyleCnt="3" custScaleX="89635" custScaleY="79005">
        <dgm:presLayoutVars>
          <dgm:bulletEnabled val="1"/>
        </dgm:presLayoutVars>
      </dgm:prSet>
      <dgm:spPr/>
      <dgm:t>
        <a:bodyPr/>
        <a:lstStyle/>
        <a:p>
          <a:endParaRPr lang="it-IT"/>
        </a:p>
      </dgm:t>
    </dgm:pt>
    <dgm:pt modelId="{88B6C055-6D4F-43E7-B6AB-EC2F9AC78497}" type="pres">
      <dgm:prSet presAssocID="{F5BA0BD3-D246-4E6F-8494-19FABFFABDBC}" presName="sibTrans" presStyleLbl="sibTrans2D1" presStyleIdx="0" presStyleCnt="2" custLinFactNeighborX="-3599" custLinFactNeighborY="8376"/>
      <dgm:spPr/>
      <dgm:t>
        <a:bodyPr/>
        <a:lstStyle/>
        <a:p>
          <a:endParaRPr lang="it-IT"/>
        </a:p>
      </dgm:t>
    </dgm:pt>
    <dgm:pt modelId="{21CBA789-A113-488E-B296-02D7A1ADF8A9}" type="pres">
      <dgm:prSet presAssocID="{F5BA0BD3-D246-4E6F-8494-19FABFFABDBC}" presName="connectorText" presStyleLbl="sibTrans2D1" presStyleIdx="0" presStyleCnt="2"/>
      <dgm:spPr/>
      <dgm:t>
        <a:bodyPr/>
        <a:lstStyle/>
        <a:p>
          <a:endParaRPr lang="it-IT"/>
        </a:p>
      </dgm:t>
    </dgm:pt>
    <dgm:pt modelId="{C31C46EE-5CE3-4616-9EED-E1952990C926}" type="pres">
      <dgm:prSet presAssocID="{E3C21BF4-A31A-451B-A2AB-5C77B3F18AF4}" presName="node" presStyleLbl="node1" presStyleIdx="1" presStyleCnt="3" custScaleX="120513">
        <dgm:presLayoutVars>
          <dgm:bulletEnabled val="1"/>
        </dgm:presLayoutVars>
      </dgm:prSet>
      <dgm:spPr/>
      <dgm:t>
        <a:bodyPr/>
        <a:lstStyle/>
        <a:p>
          <a:endParaRPr lang="it-IT"/>
        </a:p>
      </dgm:t>
    </dgm:pt>
    <dgm:pt modelId="{79E1370F-0700-45CC-8947-63FF69B8305C}" type="pres">
      <dgm:prSet presAssocID="{8E27A480-A915-4075-B692-485A2BCEB0FB}" presName="sibTrans" presStyleLbl="sibTrans2D1" presStyleIdx="1" presStyleCnt="2" custLinFactNeighborX="-4430" custLinFactNeighborY="8376"/>
      <dgm:spPr/>
      <dgm:t>
        <a:bodyPr/>
        <a:lstStyle/>
        <a:p>
          <a:endParaRPr lang="it-IT"/>
        </a:p>
      </dgm:t>
    </dgm:pt>
    <dgm:pt modelId="{C3487E2D-3819-438B-85CF-74A60F9B760B}" type="pres">
      <dgm:prSet presAssocID="{8E27A480-A915-4075-B692-485A2BCEB0FB}" presName="connectorText" presStyleLbl="sibTrans2D1" presStyleIdx="1" presStyleCnt="2"/>
      <dgm:spPr/>
      <dgm:t>
        <a:bodyPr/>
        <a:lstStyle/>
        <a:p>
          <a:endParaRPr lang="it-IT"/>
        </a:p>
      </dgm:t>
    </dgm:pt>
    <dgm:pt modelId="{9010A0ED-7719-45A3-A943-A8A9DBA9133B}" type="pres">
      <dgm:prSet presAssocID="{08B3B3CF-B9D8-4EDB-ACA9-FE5DB579EFA9}" presName="node" presStyleLbl="node1" presStyleIdx="2" presStyleCnt="3">
        <dgm:presLayoutVars>
          <dgm:bulletEnabled val="1"/>
        </dgm:presLayoutVars>
      </dgm:prSet>
      <dgm:spPr/>
      <dgm:t>
        <a:bodyPr/>
        <a:lstStyle/>
        <a:p>
          <a:endParaRPr lang="it-IT"/>
        </a:p>
      </dgm:t>
    </dgm:pt>
  </dgm:ptLst>
  <dgm:cxnLst>
    <dgm:cxn modelId="{935B8493-9F19-4E40-916A-1C96818277A1}" type="presOf" srcId="{8E27A480-A915-4075-B692-485A2BCEB0FB}" destId="{C3487E2D-3819-438B-85CF-74A60F9B760B}" srcOrd="1" destOrd="0" presId="urn:microsoft.com/office/officeart/2005/8/layout/process1"/>
    <dgm:cxn modelId="{205D8829-755D-4171-91AB-64E490928FDF}" type="presOf" srcId="{8E27A480-A915-4075-B692-485A2BCEB0FB}" destId="{79E1370F-0700-45CC-8947-63FF69B8305C}" srcOrd="0" destOrd="0" presId="urn:microsoft.com/office/officeart/2005/8/layout/process1"/>
    <dgm:cxn modelId="{A8F3F38C-E82C-41D4-91F1-0D2D6B16A8C5}" srcId="{1A975CA5-2A52-4FB5-BC13-B98BD5DF17BC}" destId="{08B3B3CF-B9D8-4EDB-ACA9-FE5DB579EFA9}" srcOrd="2" destOrd="0" parTransId="{62638259-CD5B-4953-9691-2971E260A66A}" sibTransId="{7CF41DB5-E724-4432-A845-7B813BB633BD}"/>
    <dgm:cxn modelId="{F728B2B2-06F5-4120-8576-51E185F8A093}" type="presOf" srcId="{3B1F6EB6-B71C-4457-8903-9D3C13D21D5F}" destId="{A5C98464-71B9-4826-AA29-9DBB7CDC522F}" srcOrd="0" destOrd="0" presId="urn:microsoft.com/office/officeart/2005/8/layout/process1"/>
    <dgm:cxn modelId="{EBA8059B-AF1A-4876-90E4-E39289F45944}" type="presOf" srcId="{E3C21BF4-A31A-451B-A2AB-5C77B3F18AF4}" destId="{C31C46EE-5CE3-4616-9EED-E1952990C926}" srcOrd="0" destOrd="0" presId="urn:microsoft.com/office/officeart/2005/8/layout/process1"/>
    <dgm:cxn modelId="{B97EA73F-1FAF-4DBC-B589-762E94EAE551}" type="presOf" srcId="{F5BA0BD3-D246-4E6F-8494-19FABFFABDBC}" destId="{88B6C055-6D4F-43E7-B6AB-EC2F9AC78497}" srcOrd="0" destOrd="0" presId="urn:microsoft.com/office/officeart/2005/8/layout/process1"/>
    <dgm:cxn modelId="{AF706BA9-337B-4F7A-9884-E4C697C9992F}" srcId="{1A975CA5-2A52-4FB5-BC13-B98BD5DF17BC}" destId="{E3C21BF4-A31A-451B-A2AB-5C77B3F18AF4}" srcOrd="1" destOrd="0" parTransId="{4D96CC2D-7549-48E5-87C0-241F459462CF}" sibTransId="{8E27A480-A915-4075-B692-485A2BCEB0FB}"/>
    <dgm:cxn modelId="{D36AC348-E7C1-400F-A51D-B4EBD1225F3E}" type="presOf" srcId="{F5BA0BD3-D246-4E6F-8494-19FABFFABDBC}" destId="{21CBA789-A113-488E-B296-02D7A1ADF8A9}" srcOrd="1" destOrd="0" presId="urn:microsoft.com/office/officeart/2005/8/layout/process1"/>
    <dgm:cxn modelId="{4CC61560-1383-416A-BE1B-23BD8E45340F}" srcId="{1A975CA5-2A52-4FB5-BC13-B98BD5DF17BC}" destId="{3B1F6EB6-B71C-4457-8903-9D3C13D21D5F}" srcOrd="0" destOrd="0" parTransId="{87C76EAC-9195-4925-966C-AA4B86939903}" sibTransId="{F5BA0BD3-D246-4E6F-8494-19FABFFABDBC}"/>
    <dgm:cxn modelId="{0C2F4141-016A-45B8-A3FD-53D111B6FBBD}" type="presOf" srcId="{08B3B3CF-B9D8-4EDB-ACA9-FE5DB579EFA9}" destId="{9010A0ED-7719-45A3-A943-A8A9DBA9133B}" srcOrd="0" destOrd="0" presId="urn:microsoft.com/office/officeart/2005/8/layout/process1"/>
    <dgm:cxn modelId="{8F5B2DA1-4731-45D8-8242-C2ED8045284C}" type="presOf" srcId="{1A975CA5-2A52-4FB5-BC13-B98BD5DF17BC}" destId="{E0DF564E-EDE0-4356-A431-AA7D715394D5}" srcOrd="0" destOrd="0" presId="urn:microsoft.com/office/officeart/2005/8/layout/process1"/>
    <dgm:cxn modelId="{1EE3A2EF-DEFD-4AAD-BA90-E7724C3686B1}" type="presParOf" srcId="{E0DF564E-EDE0-4356-A431-AA7D715394D5}" destId="{A5C98464-71B9-4826-AA29-9DBB7CDC522F}" srcOrd="0" destOrd="0" presId="urn:microsoft.com/office/officeart/2005/8/layout/process1"/>
    <dgm:cxn modelId="{16A732D5-3E43-4A06-B4B1-E494BD49D4D8}" type="presParOf" srcId="{E0DF564E-EDE0-4356-A431-AA7D715394D5}" destId="{88B6C055-6D4F-43E7-B6AB-EC2F9AC78497}" srcOrd="1" destOrd="0" presId="urn:microsoft.com/office/officeart/2005/8/layout/process1"/>
    <dgm:cxn modelId="{C9CD9509-73EE-498F-A026-551986660445}" type="presParOf" srcId="{88B6C055-6D4F-43E7-B6AB-EC2F9AC78497}" destId="{21CBA789-A113-488E-B296-02D7A1ADF8A9}" srcOrd="0" destOrd="0" presId="urn:microsoft.com/office/officeart/2005/8/layout/process1"/>
    <dgm:cxn modelId="{4BFFE34D-6365-46DF-9A39-702E6061A8E0}" type="presParOf" srcId="{E0DF564E-EDE0-4356-A431-AA7D715394D5}" destId="{C31C46EE-5CE3-4616-9EED-E1952990C926}" srcOrd="2" destOrd="0" presId="urn:microsoft.com/office/officeart/2005/8/layout/process1"/>
    <dgm:cxn modelId="{472F84B3-7165-4E2A-A6B1-3A94A4296F6A}" type="presParOf" srcId="{E0DF564E-EDE0-4356-A431-AA7D715394D5}" destId="{79E1370F-0700-45CC-8947-63FF69B8305C}" srcOrd="3" destOrd="0" presId="urn:microsoft.com/office/officeart/2005/8/layout/process1"/>
    <dgm:cxn modelId="{72C57001-156D-406F-980F-F6DA31198D85}" type="presParOf" srcId="{79E1370F-0700-45CC-8947-63FF69B8305C}" destId="{C3487E2D-3819-438B-85CF-74A60F9B760B}" srcOrd="0" destOrd="0" presId="urn:microsoft.com/office/officeart/2005/8/layout/process1"/>
    <dgm:cxn modelId="{F6EFCB0B-56C8-4A8A-84F4-1A9FD52C6636}" type="presParOf" srcId="{E0DF564E-EDE0-4356-A431-AA7D715394D5}" destId="{9010A0ED-7719-45A3-A943-A8A9DBA9133B}"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C98464-71B9-4826-AA29-9DBB7CDC522F}">
      <dsp:nvSpPr>
        <dsp:cNvPr id="0" name=""/>
        <dsp:cNvSpPr/>
      </dsp:nvSpPr>
      <dsp:spPr>
        <a:xfrm>
          <a:off x="12055" y="981143"/>
          <a:ext cx="2012774" cy="21017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it-IT" sz="3200" b="1" kern="1200" dirty="0" smtClean="0">
              <a:solidFill>
                <a:srgbClr val="FFFF00"/>
              </a:solidFill>
            </a:rPr>
            <a:t>evento lesivo</a:t>
          </a:r>
          <a:endParaRPr lang="it-IT" sz="3200" b="1" kern="1200" dirty="0">
            <a:solidFill>
              <a:srgbClr val="FFFF00"/>
            </a:solidFill>
          </a:endParaRPr>
        </a:p>
      </dsp:txBody>
      <dsp:txXfrm>
        <a:off x="71007" y="1040095"/>
        <a:ext cx="1894870" cy="1983808"/>
      </dsp:txXfrm>
    </dsp:sp>
    <dsp:sp modelId="{88B6C055-6D4F-43E7-B6AB-EC2F9AC78497}">
      <dsp:nvSpPr>
        <dsp:cNvPr id="0" name=""/>
        <dsp:cNvSpPr/>
      </dsp:nvSpPr>
      <dsp:spPr>
        <a:xfrm>
          <a:off x="2232249" y="1800200"/>
          <a:ext cx="476050" cy="556889"/>
        </a:xfrm>
        <a:prstGeom prst="rightArrow">
          <a:avLst>
            <a:gd name="adj1" fmla="val 60000"/>
            <a:gd name="adj2" fmla="val 50000"/>
          </a:avLst>
        </a:prstGeom>
        <a:gradFill rotWithShape="0">
          <a:gsLst>
            <a:gs pos="0">
              <a:schemeClr val="bg1"/>
            </a:gs>
            <a:gs pos="50000">
              <a:schemeClr val="accent1">
                <a:tint val="44500"/>
                <a:satMod val="160000"/>
              </a:schemeClr>
            </a:gs>
            <a:gs pos="100000">
              <a:schemeClr val="accent1">
                <a:tint val="23500"/>
                <a:satMod val="160000"/>
              </a:schemeClr>
            </a:gs>
          </a:gsLst>
          <a:lin ang="5400000" scaled="0"/>
        </a:gra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it-IT" sz="2300" kern="1200"/>
        </a:p>
      </dsp:txBody>
      <dsp:txXfrm>
        <a:off x="2232249" y="1911578"/>
        <a:ext cx="333235" cy="334133"/>
      </dsp:txXfrm>
    </dsp:sp>
    <dsp:sp modelId="{C31C46EE-5CE3-4616-9EED-E1952990C926}">
      <dsp:nvSpPr>
        <dsp:cNvPr id="0" name=""/>
        <dsp:cNvSpPr/>
      </dsp:nvSpPr>
      <dsp:spPr>
        <a:xfrm>
          <a:off x="2923039" y="701886"/>
          <a:ext cx="2706147" cy="26602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it-IT" sz="3200" b="1" kern="1200" dirty="0" smtClean="0">
              <a:solidFill>
                <a:srgbClr val="FFCC00"/>
              </a:solidFill>
            </a:rPr>
            <a:t>frattura scomposta malleolare caviglia destra</a:t>
          </a:r>
          <a:endParaRPr lang="it-IT" sz="3200" b="1" kern="1200" dirty="0">
            <a:solidFill>
              <a:srgbClr val="FFCC00"/>
            </a:solidFill>
          </a:endParaRPr>
        </a:p>
      </dsp:txBody>
      <dsp:txXfrm>
        <a:off x="3000954" y="779801"/>
        <a:ext cx="2550317" cy="2504397"/>
      </dsp:txXfrm>
    </dsp:sp>
    <dsp:sp modelId="{79E1370F-0700-45CC-8947-63FF69B8305C}">
      <dsp:nvSpPr>
        <dsp:cNvPr id="0" name=""/>
        <dsp:cNvSpPr/>
      </dsp:nvSpPr>
      <dsp:spPr>
        <a:xfrm>
          <a:off x="5832650" y="1800200"/>
          <a:ext cx="476050" cy="556889"/>
        </a:xfrm>
        <a:prstGeom prst="rightArrow">
          <a:avLst>
            <a:gd name="adj1" fmla="val 600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it-IT" sz="2300" kern="1200"/>
        </a:p>
      </dsp:txBody>
      <dsp:txXfrm>
        <a:off x="5832650" y="1911578"/>
        <a:ext cx="333235" cy="334133"/>
      </dsp:txXfrm>
    </dsp:sp>
    <dsp:sp modelId="{9010A0ED-7719-45A3-A943-A8A9DBA9133B}">
      <dsp:nvSpPr>
        <dsp:cNvPr id="0" name=""/>
        <dsp:cNvSpPr/>
      </dsp:nvSpPr>
      <dsp:spPr>
        <a:xfrm>
          <a:off x="6527396" y="701886"/>
          <a:ext cx="2245523" cy="26602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it-IT" sz="3200" b="1" kern="1200" dirty="0" smtClean="0">
              <a:solidFill>
                <a:srgbClr val="CC0000"/>
              </a:solidFill>
            </a:rPr>
            <a:t>anchilosi caviglia </a:t>
          </a:r>
        </a:p>
        <a:p>
          <a:pPr lvl="0" algn="ctr" defTabSz="1422400">
            <a:lnSpc>
              <a:spcPct val="90000"/>
            </a:lnSpc>
            <a:spcBef>
              <a:spcPct val="0"/>
            </a:spcBef>
            <a:spcAft>
              <a:spcPct val="35000"/>
            </a:spcAft>
          </a:pPr>
          <a:r>
            <a:rPr lang="it-IT" sz="3200" b="1" kern="1200" dirty="0" smtClean="0">
              <a:solidFill>
                <a:srgbClr val="CC0000"/>
              </a:solidFill>
            </a:rPr>
            <a:t>(12%)</a:t>
          </a:r>
          <a:endParaRPr lang="it-IT" sz="3200" b="1" kern="1200" dirty="0">
            <a:solidFill>
              <a:srgbClr val="CC0000"/>
            </a:solidFill>
          </a:endParaRPr>
        </a:p>
      </dsp:txBody>
      <dsp:txXfrm>
        <a:off x="6593165" y="767655"/>
        <a:ext cx="2113985" cy="2528689"/>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1" charset="0"/>
                <a:ea typeface="+mn-ea"/>
              </a:defRPr>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56B57A68-1094-4866-9DC4-8972B0458095}" type="datetime1">
              <a:rPr lang="it-IT"/>
              <a:pPr/>
              <a:t>20/01/2017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smtClean="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1" charset="0"/>
                <a:ea typeface="+mn-ea"/>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D1B1F1B-AFCA-42D8-8815-7F5D0DC2267D}" type="slidenum">
              <a:rPr lang="it-IT"/>
              <a:pPr/>
              <a:t>‹N›</a:t>
            </a:fld>
            <a:endParaRPr lang="it-IT"/>
          </a:p>
        </p:txBody>
      </p:sp>
    </p:spTree>
    <p:extLst>
      <p:ext uri="{BB962C8B-B14F-4D97-AF65-F5344CB8AC3E}">
        <p14:creationId xmlns:p14="http://schemas.microsoft.com/office/powerpoint/2010/main" val="300908292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ＭＳ Ｐゴシック" pitchFamily="1"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6563"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dirty="0" smtClean="0"/>
          </a:p>
        </p:txBody>
      </p:sp>
      <p:sp>
        <p:nvSpPr>
          <p:cNvPr id="66564"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2A23A40-BAF1-4C03-B037-C0AB509370CA}" type="slidenum">
              <a:rPr lang="it-IT"/>
              <a:pPr fontAlgn="base">
                <a:spcBef>
                  <a:spcPct val="0"/>
                </a:spcBef>
                <a:spcAft>
                  <a:spcPct val="0"/>
                </a:spcAft>
              </a:pPr>
              <a:t>1</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1D1B1F1B-AFCA-42D8-8815-7F5D0DC2267D}" type="slidenum">
              <a:rPr lang="it-IT" smtClean="0"/>
              <a:pPr/>
              <a:t>3</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D1B1F1B-AFCA-42D8-8815-7F5D0DC2267D}" type="slidenum">
              <a:rPr lang="it-IT" smtClean="0"/>
              <a:pPr/>
              <a:t>26</a:t>
            </a:fld>
            <a:endParaRPr lang="it-IT"/>
          </a:p>
        </p:txBody>
      </p:sp>
    </p:spTree>
    <p:extLst>
      <p:ext uri="{BB962C8B-B14F-4D97-AF65-F5344CB8AC3E}">
        <p14:creationId xmlns:p14="http://schemas.microsoft.com/office/powerpoint/2010/main" val="28708498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7" name="Triangolo isosce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olo 7"/>
          <p:cNvSpPr>
            <a:spLocks noGrp="1"/>
          </p:cNvSpPr>
          <p:nvPr>
            <p:ph type="ctrTitle"/>
          </p:nvPr>
        </p:nvSpPr>
        <p:spPr>
          <a:xfrm>
            <a:off x="540544" y="776288"/>
            <a:ext cx="8062912" cy="1470025"/>
          </a:xfrm>
        </p:spPr>
        <p:txBody>
          <a:bodyPr anchor="b">
            <a:normAutofit/>
          </a:bodyPr>
          <a:lstStyle>
            <a:lvl1pPr algn="r">
              <a:defRPr sz="4400"/>
            </a:lvl1pPr>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a:xfrm>
            <a:off x="1371600" y="6012656"/>
            <a:ext cx="5791200" cy="365125"/>
          </a:xfrm>
        </p:spPr>
        <p:txBody>
          <a:bodyPr tIns="0" bIns="0" anchor="t"/>
          <a:lstStyle>
            <a:lvl1pPr algn="r">
              <a:defRPr sz="1000"/>
            </a:lvl1pPr>
          </a:lstStyle>
          <a:p>
            <a:fld id="{84AD6E59-237C-4EEC-B5C2-1FB106719B70}" type="datetime1">
              <a:rPr lang="it-IT" smtClean="0"/>
              <a:pPr/>
              <a:t>20/01/2017</a:t>
            </a:fld>
            <a:endParaRPr lang="it-IT"/>
          </a:p>
        </p:txBody>
      </p:sp>
      <p:sp>
        <p:nvSpPr>
          <p:cNvPr id="17" name="Segnaposto piè di pagina 16"/>
          <p:cNvSpPr>
            <a:spLocks noGrp="1"/>
          </p:cNvSpPr>
          <p:nvPr>
            <p:ph type="ftr" sz="quarter" idx="11"/>
          </p:nvPr>
        </p:nvSpPr>
        <p:spPr>
          <a:xfrm>
            <a:off x="1371600" y="5650704"/>
            <a:ext cx="5791200" cy="365125"/>
          </a:xfrm>
        </p:spPr>
        <p:txBody>
          <a:bodyPr tIns="0" bIns="0" anchor="b"/>
          <a:lstStyle>
            <a:lvl1pPr algn="r">
              <a:defRPr sz="1100"/>
            </a:lvl1pPr>
          </a:lstStyle>
          <a:p>
            <a:pPr>
              <a:defRPr/>
            </a:pPr>
            <a:endParaRPr lang="it-IT"/>
          </a:p>
        </p:txBody>
      </p:sp>
      <p:sp>
        <p:nvSpPr>
          <p:cNvPr id="29" name="Segnaposto numero diapositiva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217AB68A-F644-476A-A8B8-49DCB944EF8E}"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BA7A2C23-5CB5-4C4F-8A7B-0E5C53143245}" type="datetime1">
              <a:rPr lang="it-IT" smtClean="0"/>
              <a:pPr/>
              <a:t>20/01/2017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fld id="{64F1C656-D17F-42BF-A22A-A40DFE3DC185}"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81800" y="381000"/>
            <a:ext cx="1905000" cy="5486400"/>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381000"/>
            <a:ext cx="6248400" cy="5486400"/>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5A62927-FF57-4522-A372-B3B24CA7560D}" type="datetime1">
              <a:rPr lang="it-IT" smtClean="0"/>
              <a:pPr/>
              <a:t>20/01/2017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fld id="{5AFB7C3B-E11F-48A2-9B80-DC90EEBD37C3}"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399032"/>
          </a:xfrm>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a:xfrm>
            <a:off x="457200" y="1882808"/>
            <a:ext cx="8229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a:xfrm>
            <a:off x="4791456" y="6480048"/>
            <a:ext cx="2133600" cy="301752"/>
          </a:xfrm>
        </p:spPr>
        <p:txBody>
          <a:bodyPr/>
          <a:lstStyle/>
          <a:p>
            <a:fld id="{3B67E733-F84F-43BC-BAD5-9778117BD1EA}" type="datetime1">
              <a:rPr lang="it-IT" smtClean="0"/>
              <a:pPr/>
              <a:t>20/01/2017</a:t>
            </a:fld>
            <a:endParaRPr lang="it-IT"/>
          </a:p>
        </p:txBody>
      </p:sp>
      <p:sp>
        <p:nvSpPr>
          <p:cNvPr id="5" name="Segnaposto piè di pagina 4"/>
          <p:cNvSpPr>
            <a:spLocks noGrp="1"/>
          </p:cNvSpPr>
          <p:nvPr>
            <p:ph type="ftr" sz="quarter" idx="11"/>
          </p:nvPr>
        </p:nvSpPr>
        <p:spPr>
          <a:xfrm>
            <a:off x="457200" y="6480969"/>
            <a:ext cx="4260056" cy="300831"/>
          </a:xfrm>
        </p:spPr>
        <p:txBody>
          <a:bodyPr/>
          <a:lstStyle/>
          <a:p>
            <a:pPr>
              <a:defRPr/>
            </a:pPr>
            <a:endParaRPr lang="it-IT"/>
          </a:p>
        </p:txBody>
      </p:sp>
      <p:sp>
        <p:nvSpPr>
          <p:cNvPr id="6" name="Segnaposto numero diapositiva 5"/>
          <p:cNvSpPr>
            <a:spLocks noGrp="1"/>
          </p:cNvSpPr>
          <p:nvPr>
            <p:ph type="sldNum" sz="quarter" idx="12"/>
          </p:nvPr>
        </p:nvSpPr>
        <p:spPr/>
        <p:txBody>
          <a:bodyPr/>
          <a:lstStyle/>
          <a:p>
            <a:fld id="{B0E88D44-F98B-4B4D-9085-77BEC1072ABD}"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2">
        <a:schemeClr val="bg1"/>
      </p:bgRef>
    </p:bg>
    <p:spTree>
      <p:nvGrpSpPr>
        <p:cNvPr id="1" name=""/>
        <p:cNvGrpSpPr/>
        <p:nvPr/>
      </p:nvGrpSpPr>
      <p:grpSpPr>
        <a:xfrm>
          <a:off x="0" y="0"/>
          <a:ext cx="0" cy="0"/>
          <a:chOff x="0" y="0"/>
          <a:chExt cx="0" cy="0"/>
        </a:xfrm>
      </p:grpSpPr>
      <p:sp>
        <p:nvSpPr>
          <p:cNvPr id="9" name="Triangolo rettangolo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Triangolo isosce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Segnaposto data 3"/>
          <p:cNvSpPr>
            <a:spLocks noGrp="1"/>
          </p:cNvSpPr>
          <p:nvPr>
            <p:ph type="dt" sz="half" idx="10"/>
          </p:nvPr>
        </p:nvSpPr>
        <p:spPr>
          <a:xfrm>
            <a:off x="6955632" y="6477000"/>
            <a:ext cx="2133600" cy="304800"/>
          </a:xfrm>
        </p:spPr>
        <p:txBody>
          <a:bodyPr/>
          <a:lstStyle/>
          <a:p>
            <a:fld id="{6021A9F9-AB76-4A4D-8EF2-9EDBB71C4155}" type="datetime1">
              <a:rPr lang="it-IT" smtClean="0"/>
              <a:pPr/>
              <a:t>20/01/2017</a:t>
            </a:fld>
            <a:endParaRPr lang="it-IT"/>
          </a:p>
        </p:txBody>
      </p:sp>
      <p:sp>
        <p:nvSpPr>
          <p:cNvPr id="5" name="Segnaposto piè di pagina 4"/>
          <p:cNvSpPr>
            <a:spLocks noGrp="1"/>
          </p:cNvSpPr>
          <p:nvPr>
            <p:ph type="ftr" sz="quarter" idx="11"/>
          </p:nvPr>
        </p:nvSpPr>
        <p:spPr>
          <a:xfrm>
            <a:off x="2619376" y="6480969"/>
            <a:ext cx="4260056" cy="300831"/>
          </a:xfrm>
        </p:spPr>
        <p:txBody>
          <a:bodyPr/>
          <a:lstStyle/>
          <a:p>
            <a:pPr>
              <a:defRPr/>
            </a:pPr>
            <a:endParaRPr lang="it-IT"/>
          </a:p>
        </p:txBody>
      </p:sp>
      <p:sp>
        <p:nvSpPr>
          <p:cNvPr id="6" name="Segnaposto numero diapositiva 5"/>
          <p:cNvSpPr>
            <a:spLocks noGrp="1"/>
          </p:cNvSpPr>
          <p:nvPr>
            <p:ph type="sldNum" sz="quarter" idx="12"/>
          </p:nvPr>
        </p:nvSpPr>
        <p:spPr>
          <a:xfrm>
            <a:off x="8451056" y="809624"/>
            <a:ext cx="502920" cy="300831"/>
          </a:xfrm>
        </p:spPr>
        <p:txBody>
          <a:bodyPr/>
          <a:lstStyle/>
          <a:p>
            <a:fld id="{C41B2238-D951-40FC-9490-EE7AE1AFD927}" type="slidenum">
              <a:rPr lang="it-IT" smtClean="0"/>
              <a:pPr/>
              <a:t>‹N›</a:t>
            </a:fld>
            <a:endParaRPr lang="it-IT"/>
          </a:p>
        </p:txBody>
      </p:sp>
      <p:cxnSp>
        <p:nvCxnSpPr>
          <p:cNvPr id="11" name="Connettore 1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nettore 1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olo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marL="0" algn="l">
              <a:defRPr/>
            </a:lvl1p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4791456" y="6480969"/>
            <a:ext cx="2133600" cy="301752"/>
          </a:xfrm>
        </p:spPr>
        <p:txBody>
          <a:bodyPr/>
          <a:lstStyle/>
          <a:p>
            <a:fld id="{ABCBA8F2-AD91-46D0-A08A-8F26EC12BEC9}" type="datetime1">
              <a:rPr lang="it-IT" smtClean="0"/>
              <a:pPr/>
              <a:t>20/01/2017</a:t>
            </a:fld>
            <a:endParaRPr lang="it-IT"/>
          </a:p>
        </p:txBody>
      </p:sp>
      <p:sp>
        <p:nvSpPr>
          <p:cNvPr id="6" name="Segnaposto piè di pagina 5"/>
          <p:cNvSpPr>
            <a:spLocks noGrp="1"/>
          </p:cNvSpPr>
          <p:nvPr>
            <p:ph type="ftr" sz="quarter" idx="11"/>
          </p:nvPr>
        </p:nvSpPr>
        <p:spPr>
          <a:xfrm>
            <a:off x="457200" y="6480969"/>
            <a:ext cx="4260056" cy="301752"/>
          </a:xfrm>
        </p:spPr>
        <p:txBody>
          <a:bodyPr/>
          <a:lstStyle/>
          <a:p>
            <a:pPr>
              <a:defRPr/>
            </a:pPr>
            <a:endParaRPr lang="it-IT"/>
          </a:p>
        </p:txBody>
      </p:sp>
      <p:sp>
        <p:nvSpPr>
          <p:cNvPr id="7" name="Segnaposto numero diapositiva 6"/>
          <p:cNvSpPr>
            <a:spLocks noGrp="1"/>
          </p:cNvSpPr>
          <p:nvPr>
            <p:ph type="sldNum" sz="quarter" idx="12"/>
          </p:nvPr>
        </p:nvSpPr>
        <p:spPr>
          <a:xfrm>
            <a:off x="7589520" y="6480969"/>
            <a:ext cx="502920" cy="301752"/>
          </a:xfrm>
        </p:spPr>
        <p:txBody>
          <a:bodyPr/>
          <a:lstStyle/>
          <a:p>
            <a:fld id="{AAB47A53-5728-4217-A42C-E04B70142E95}"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a:xfrm>
            <a:off x="4791456" y="6480969"/>
            <a:ext cx="2130552" cy="301752"/>
          </a:xfrm>
        </p:spPr>
        <p:txBody>
          <a:bodyPr/>
          <a:lstStyle/>
          <a:p>
            <a:fld id="{7177C00C-E3EB-4E72-ADC7-AC30FB214387}" type="datetime1">
              <a:rPr lang="it-IT" smtClean="0"/>
              <a:pPr/>
              <a:t>20/01/2017</a:t>
            </a:fld>
            <a:endParaRPr lang="it-IT"/>
          </a:p>
        </p:txBody>
      </p:sp>
      <p:sp>
        <p:nvSpPr>
          <p:cNvPr id="8" name="Segnaposto piè di pagina 7"/>
          <p:cNvSpPr>
            <a:spLocks noGrp="1"/>
          </p:cNvSpPr>
          <p:nvPr>
            <p:ph type="ftr" sz="quarter" idx="11"/>
          </p:nvPr>
        </p:nvSpPr>
        <p:spPr>
          <a:xfrm>
            <a:off x="457200" y="6480969"/>
            <a:ext cx="4261104" cy="301752"/>
          </a:xfrm>
        </p:spPr>
        <p:txBody>
          <a:bodyPr/>
          <a:lstStyle/>
          <a:p>
            <a:pPr>
              <a:defRPr/>
            </a:pPr>
            <a:endParaRPr lang="it-IT"/>
          </a:p>
        </p:txBody>
      </p:sp>
      <p:sp>
        <p:nvSpPr>
          <p:cNvPr id="9" name="Segnaposto numero diapositiva 8"/>
          <p:cNvSpPr>
            <a:spLocks noGrp="1"/>
          </p:cNvSpPr>
          <p:nvPr>
            <p:ph type="sldNum" sz="quarter" idx="12"/>
          </p:nvPr>
        </p:nvSpPr>
        <p:spPr>
          <a:xfrm>
            <a:off x="7589520" y="6483096"/>
            <a:ext cx="502920" cy="301752"/>
          </a:xfrm>
        </p:spPr>
        <p:txBody>
          <a:bodyPr/>
          <a:lstStyle>
            <a:lvl1pPr algn="ctr">
              <a:defRPr/>
            </a:lvl1pPr>
          </a:lstStyle>
          <a:p>
            <a:fld id="{5D4B7390-D954-4903-BC3D-B7D5BB28177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b="0"/>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4AA70D7E-62ED-4E26-B717-C5D48EAE97E5}" type="datetime1">
              <a:rPr lang="it-IT" smtClean="0"/>
              <a:pPr/>
              <a:t>20/01/2017</a:t>
            </a:fld>
            <a:endParaRPr lang="it-IT"/>
          </a:p>
        </p:txBody>
      </p:sp>
      <p:sp>
        <p:nvSpPr>
          <p:cNvPr id="4" name="Segnaposto piè di pagina 3"/>
          <p:cNvSpPr>
            <a:spLocks noGrp="1"/>
          </p:cNvSpPr>
          <p:nvPr>
            <p:ph type="ftr" sz="quarter" idx="11"/>
          </p:nvPr>
        </p:nvSpPr>
        <p:spPr/>
        <p:txBody>
          <a:bodyPr/>
          <a:lstStyle/>
          <a:p>
            <a:pPr>
              <a:defRPr/>
            </a:pPr>
            <a:endParaRPr lang="it-IT"/>
          </a:p>
        </p:txBody>
      </p:sp>
      <p:sp>
        <p:nvSpPr>
          <p:cNvPr id="5" name="Segnaposto numero diapositiva 4"/>
          <p:cNvSpPr>
            <a:spLocks noGrp="1"/>
          </p:cNvSpPr>
          <p:nvPr>
            <p:ph type="sldNum" sz="quarter" idx="12"/>
          </p:nvPr>
        </p:nvSpPr>
        <p:spPr/>
        <p:txBody>
          <a:bodyPr/>
          <a:lstStyle/>
          <a:p>
            <a:fld id="{8E34423C-1F75-47DE-A87C-6CC9A07F0DBF}"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791456" y="6480969"/>
            <a:ext cx="2133600" cy="301752"/>
          </a:xfrm>
        </p:spPr>
        <p:txBody>
          <a:bodyPr/>
          <a:lstStyle/>
          <a:p>
            <a:fld id="{9DFAB630-17F1-46B5-B5D5-67569F9CAD2D}" type="datetime1">
              <a:rPr lang="it-IT" smtClean="0"/>
              <a:pPr/>
              <a:t>20/01/2017</a:t>
            </a:fld>
            <a:endParaRPr lang="it-IT"/>
          </a:p>
        </p:txBody>
      </p:sp>
      <p:sp>
        <p:nvSpPr>
          <p:cNvPr id="3" name="Segnaposto piè di pagina 2"/>
          <p:cNvSpPr>
            <a:spLocks noGrp="1"/>
          </p:cNvSpPr>
          <p:nvPr>
            <p:ph type="ftr" sz="quarter" idx="11"/>
          </p:nvPr>
        </p:nvSpPr>
        <p:spPr>
          <a:xfrm>
            <a:off x="457200" y="6481890"/>
            <a:ext cx="4260056" cy="300831"/>
          </a:xfrm>
        </p:spPr>
        <p:txBody>
          <a:bodyPr/>
          <a:lstStyle/>
          <a:p>
            <a:pPr>
              <a:defRPr/>
            </a:pPr>
            <a:endParaRPr lang="it-IT"/>
          </a:p>
        </p:txBody>
      </p:sp>
      <p:sp>
        <p:nvSpPr>
          <p:cNvPr id="4" name="Segnaposto numero diapositiva 3"/>
          <p:cNvSpPr>
            <a:spLocks noGrp="1"/>
          </p:cNvSpPr>
          <p:nvPr>
            <p:ph type="sldNum" sz="quarter" idx="12"/>
          </p:nvPr>
        </p:nvSpPr>
        <p:spPr>
          <a:xfrm>
            <a:off x="7589520" y="6480969"/>
            <a:ext cx="502920" cy="301752"/>
          </a:xfrm>
        </p:spPr>
        <p:txBody>
          <a:bodyPr/>
          <a:lstStyle/>
          <a:p>
            <a:fld id="{FA96EB3E-FC6B-4DD6-8AD8-FECCE9CB23B1}"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6278976" y="6556248"/>
            <a:ext cx="2133600" cy="301752"/>
          </a:xfrm>
        </p:spPr>
        <p:txBody>
          <a:bodyPr/>
          <a:lstStyle>
            <a:lvl1pPr>
              <a:defRPr sz="900"/>
            </a:lvl1pPr>
          </a:lstStyle>
          <a:p>
            <a:fld id="{A215EB47-D2FF-4FC7-B387-DFC55617F72C}" type="datetime1">
              <a:rPr lang="it-IT" smtClean="0"/>
              <a:pPr/>
              <a:t>20/01/2017</a:t>
            </a:fld>
            <a:endParaRPr lang="it-IT"/>
          </a:p>
        </p:txBody>
      </p:sp>
      <p:sp>
        <p:nvSpPr>
          <p:cNvPr id="6" name="Segnaposto piè di pagina 5"/>
          <p:cNvSpPr>
            <a:spLocks noGrp="1"/>
          </p:cNvSpPr>
          <p:nvPr>
            <p:ph type="ftr" sz="quarter" idx="11"/>
          </p:nvPr>
        </p:nvSpPr>
        <p:spPr>
          <a:xfrm>
            <a:off x="1135856" y="6556248"/>
            <a:ext cx="5143120" cy="301752"/>
          </a:xfrm>
        </p:spPr>
        <p:txBody>
          <a:bodyPr/>
          <a:lstStyle>
            <a:lvl1pPr>
              <a:defRPr sz="900"/>
            </a:lvl1pPr>
          </a:lstStyle>
          <a:p>
            <a:pPr>
              <a:defRPr/>
            </a:pPr>
            <a:endParaRPr lang="it-IT"/>
          </a:p>
        </p:txBody>
      </p:sp>
      <p:sp>
        <p:nvSpPr>
          <p:cNvPr id="7" name="Segnaposto numero diapositiva 6"/>
          <p:cNvSpPr>
            <a:spLocks noGrp="1"/>
          </p:cNvSpPr>
          <p:nvPr>
            <p:ph type="sldNum" sz="quarter" idx="12"/>
          </p:nvPr>
        </p:nvSpPr>
        <p:spPr>
          <a:xfrm>
            <a:off x="8410576" y="6556248"/>
            <a:ext cx="502920" cy="301752"/>
          </a:xfrm>
        </p:spPr>
        <p:txBody>
          <a:bodyPr/>
          <a:lstStyle>
            <a:lvl1pPr>
              <a:defRPr sz="900"/>
            </a:lvl1pPr>
          </a:lstStyle>
          <a:p>
            <a:fld id="{D9CF5C2D-09A1-489F-926D-DB99E4118B88}"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bg>
      <p:bgRef idx="1002">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it-IT" smtClean="0"/>
              <a:t>Fare clic sull'icona per inserire un'immagine</a:t>
            </a:r>
            <a:endParaRPr kumimoji="0" lang="en-US" dirty="0"/>
          </a:p>
        </p:txBody>
      </p:sp>
      <p:sp>
        <p:nvSpPr>
          <p:cNvPr id="4" name="Segnaposto testo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a:xfrm>
            <a:off x="6108192" y="6556248"/>
            <a:ext cx="2103120" cy="301752"/>
          </a:xfrm>
        </p:spPr>
        <p:txBody>
          <a:bodyPr/>
          <a:lstStyle>
            <a:lvl1pPr>
              <a:defRPr sz="900"/>
            </a:lvl1pPr>
          </a:lstStyle>
          <a:p>
            <a:fld id="{86F47A18-0051-4E04-9DBF-60B1C685D32C}" type="datetime1">
              <a:rPr lang="it-IT" smtClean="0"/>
              <a:pPr/>
              <a:t>20/01/2017</a:t>
            </a:fld>
            <a:endParaRPr lang="it-IT"/>
          </a:p>
        </p:txBody>
      </p:sp>
      <p:sp>
        <p:nvSpPr>
          <p:cNvPr id="6" name="Segnaposto piè di pagina 5"/>
          <p:cNvSpPr>
            <a:spLocks noGrp="1"/>
          </p:cNvSpPr>
          <p:nvPr>
            <p:ph type="ftr" sz="quarter" idx="11"/>
          </p:nvPr>
        </p:nvSpPr>
        <p:spPr>
          <a:xfrm>
            <a:off x="1170432" y="6557169"/>
            <a:ext cx="4948072" cy="301752"/>
          </a:xfrm>
        </p:spPr>
        <p:txBody>
          <a:bodyPr/>
          <a:lstStyle>
            <a:lvl1pPr>
              <a:defRPr sz="900"/>
            </a:lvl1pPr>
          </a:lstStyle>
          <a:p>
            <a:pPr>
              <a:defRPr/>
            </a:pPr>
            <a:endParaRPr lang="it-IT"/>
          </a:p>
        </p:txBody>
      </p:sp>
      <p:sp>
        <p:nvSpPr>
          <p:cNvPr id="7" name="Segnaposto numero diapositiva 6"/>
          <p:cNvSpPr>
            <a:spLocks noGrp="1"/>
          </p:cNvSpPr>
          <p:nvPr>
            <p:ph type="sldNum" sz="quarter" idx="12"/>
          </p:nvPr>
        </p:nvSpPr>
        <p:spPr>
          <a:xfrm>
            <a:off x="8217192" y="6556248"/>
            <a:ext cx="365760" cy="301752"/>
          </a:xfrm>
        </p:spPr>
        <p:txBody>
          <a:bodyPr/>
          <a:lstStyle>
            <a:lvl1pPr algn="ctr">
              <a:defRPr sz="900"/>
            </a:lvl1pPr>
          </a:lstStyle>
          <a:p>
            <a:fld id="{F458DD0C-CEDB-4E53-BA40-06D16C3DC1D4}"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Triangolo rettangolo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Connettore 1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nettore 1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Segnaposto titolo 21"/>
          <p:cNvSpPr>
            <a:spLocks noGrp="1"/>
          </p:cNvSpPr>
          <p:nvPr>
            <p:ph type="title"/>
          </p:nvPr>
        </p:nvSpPr>
        <p:spPr>
          <a:xfrm>
            <a:off x="457200" y="267494"/>
            <a:ext cx="8229600" cy="1399032"/>
          </a:xfrm>
          <a:prstGeom prst="rect">
            <a:avLst/>
          </a:prstGeom>
        </p:spPr>
        <p:txBody>
          <a:bodyPr vert="horz" anchor="ctr">
            <a:normAutofit/>
          </a:body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9174E4EA-2BFA-45EE-9002-C2C2D8E91401}" type="datetime1">
              <a:rPr lang="it-IT" smtClean="0"/>
              <a:pPr/>
              <a:t>20/01/2017</a:t>
            </a:fld>
            <a:endParaRPr lang="it-IT"/>
          </a:p>
        </p:txBody>
      </p:sp>
      <p:sp>
        <p:nvSpPr>
          <p:cNvPr id="3" name="Segnaposto piè di pagina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pPr>
              <a:defRPr/>
            </a:pPr>
            <a:endParaRPr lang="it-IT"/>
          </a:p>
        </p:txBody>
      </p:sp>
      <p:sp>
        <p:nvSpPr>
          <p:cNvPr id="23" name="Segnaposto numero diapositiva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DB235A5A-6C20-47CB-8940-A7123B0B5A7B}" type="slidenum">
              <a:rPr lang="it-IT" smtClean="0"/>
              <a:pPr/>
              <a:t>‹N›</a:t>
            </a:fld>
            <a:endParaRPr lang="it-IT"/>
          </a:p>
        </p:txBody>
      </p:sp>
    </p:spTree>
  </p:cSld>
  <p:clrMap bg1="dk1" tx1="lt1" bg2="dk2" tx2="lt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1187450" y="452967"/>
            <a:ext cx="5545138" cy="1727200"/>
          </a:xfrm>
        </p:spPr>
        <p:txBody>
          <a:bodyPr rtlCol="0">
            <a:normAutofit fontScale="90000"/>
          </a:bodyPr>
          <a:lstStyle/>
          <a:p>
            <a:pPr marL="360000" fontAlgn="auto">
              <a:spcAft>
                <a:spcPts val="0"/>
              </a:spcAft>
              <a:defRPr/>
            </a:pPr>
            <a:r>
              <a:rPr lang="it-IT" sz="2400" dirty="0" smtClean="0"/>
              <a:t>                       </a:t>
            </a:r>
            <a:br>
              <a:rPr lang="it-IT" sz="2400" dirty="0" smtClean="0"/>
            </a:br>
            <a:r>
              <a:rPr lang="it-IT" sz="2400" dirty="0" smtClean="0"/>
              <a:t>							   						       </a:t>
            </a:r>
            <a:br>
              <a:rPr lang="it-IT" sz="2400" dirty="0" smtClean="0"/>
            </a:br>
            <a:endParaRPr lang="it-IT" sz="1600" dirty="0"/>
          </a:p>
        </p:txBody>
      </p:sp>
      <p:sp>
        <p:nvSpPr>
          <p:cNvPr id="5" name="Segnaposto contenuto 4"/>
          <p:cNvSpPr>
            <a:spLocks noGrp="1"/>
          </p:cNvSpPr>
          <p:nvPr>
            <p:ph idx="1"/>
          </p:nvPr>
        </p:nvSpPr>
        <p:spPr>
          <a:xfrm>
            <a:off x="323528" y="165101"/>
            <a:ext cx="8424936" cy="6432551"/>
          </a:xfrm>
        </p:spPr>
        <p:txBody>
          <a:bodyPr rtlCol="0">
            <a:normAutofit fontScale="92500" lnSpcReduction="20000"/>
          </a:bodyPr>
          <a:lstStyle/>
          <a:p>
            <a:pPr marL="800100" lvl="2" indent="0" algn="ctr" fontAlgn="auto">
              <a:spcBef>
                <a:spcPts val="0"/>
              </a:spcBef>
              <a:spcAft>
                <a:spcPts val="0"/>
              </a:spcAft>
              <a:buFont typeface="Arial" pitchFamily="34" charset="0"/>
              <a:buNone/>
              <a:defRPr/>
            </a:pPr>
            <a:r>
              <a:rPr lang="it-IT" dirty="0" smtClean="0"/>
              <a:t>	 </a:t>
            </a:r>
          </a:p>
          <a:p>
            <a:pPr marL="360000" lvl="2" indent="0" algn="ctr" fontAlgn="auto">
              <a:spcBef>
                <a:spcPts val="0"/>
              </a:spcBef>
              <a:spcAft>
                <a:spcPts val="0"/>
              </a:spcAft>
              <a:buFont typeface="Arial" pitchFamily="34" charset="0"/>
              <a:buNone/>
              <a:defRPr/>
            </a:pPr>
            <a:endParaRPr lang="it-IT" dirty="0" smtClean="0"/>
          </a:p>
          <a:p>
            <a:pPr marL="0" lvl="2" indent="0" algn="ctr" fontAlgn="auto">
              <a:spcBef>
                <a:spcPts val="0"/>
              </a:spcBef>
              <a:spcAft>
                <a:spcPts val="0"/>
              </a:spcAft>
              <a:buFont typeface="Arial" pitchFamily="34" charset="0"/>
              <a:buNone/>
              <a:defRPr/>
            </a:pPr>
            <a:r>
              <a:rPr lang="it-IT" sz="2800" b="1" dirty="0" smtClean="0"/>
              <a:t>CONVEGNO MEDICO-LEGALE E GIURUDICO</a:t>
            </a:r>
          </a:p>
          <a:p>
            <a:pPr marL="0" lvl="2" indent="0" algn="ctr" fontAlgn="auto">
              <a:spcBef>
                <a:spcPts val="0"/>
              </a:spcBef>
              <a:spcAft>
                <a:spcPts val="0"/>
              </a:spcAft>
              <a:buFont typeface="Arial" pitchFamily="34" charset="0"/>
              <a:buNone/>
              <a:defRPr/>
            </a:pPr>
            <a:endParaRPr lang="it-IT" b="1" dirty="0" smtClean="0"/>
          </a:p>
          <a:p>
            <a:pPr marL="0" lvl="2" indent="0" algn="ctr" fontAlgn="auto">
              <a:spcBef>
                <a:spcPts val="0"/>
              </a:spcBef>
              <a:spcAft>
                <a:spcPts val="0"/>
              </a:spcAft>
              <a:buFont typeface="Arial" pitchFamily="34" charset="0"/>
              <a:buNone/>
              <a:defRPr/>
            </a:pPr>
            <a:r>
              <a:rPr lang="it-IT" sz="3000" b="1" dirty="0" smtClean="0"/>
              <a:t>IL DANNO ALLA PERSONA</a:t>
            </a:r>
          </a:p>
          <a:p>
            <a:pPr marL="0" lvl="2" indent="0" algn="ctr" fontAlgn="auto">
              <a:spcBef>
                <a:spcPts val="0"/>
              </a:spcBef>
              <a:spcAft>
                <a:spcPts val="0"/>
              </a:spcAft>
              <a:buFont typeface="Arial" pitchFamily="34" charset="0"/>
              <a:buNone/>
              <a:defRPr/>
            </a:pPr>
            <a:r>
              <a:rPr lang="it-IT" sz="3000" b="1" dirty="0" smtClean="0"/>
              <a:t>VECCHI PROBLEMI – NUOVE SOLUZIONI</a:t>
            </a:r>
          </a:p>
          <a:p>
            <a:pPr marL="0" lvl="2" indent="0" algn="ctr" fontAlgn="auto">
              <a:spcBef>
                <a:spcPts val="0"/>
              </a:spcBef>
              <a:spcAft>
                <a:spcPts val="0"/>
              </a:spcAft>
              <a:buFont typeface="Arial" pitchFamily="34" charset="0"/>
              <a:buNone/>
              <a:defRPr/>
            </a:pPr>
            <a:endParaRPr lang="it-IT" sz="2600" b="1" dirty="0" smtClean="0"/>
          </a:p>
          <a:p>
            <a:pPr marL="0" lvl="2" indent="0" algn="ctr" fontAlgn="auto">
              <a:spcBef>
                <a:spcPts val="0"/>
              </a:spcBef>
              <a:spcAft>
                <a:spcPts val="0"/>
              </a:spcAft>
              <a:buFont typeface="Arial" pitchFamily="34" charset="0"/>
              <a:buNone/>
              <a:defRPr/>
            </a:pPr>
            <a:endParaRPr lang="it-IT" sz="2600" b="1" dirty="0" smtClean="0"/>
          </a:p>
          <a:p>
            <a:pPr marL="0" lvl="2" indent="0" algn="ctr" fontAlgn="auto">
              <a:spcBef>
                <a:spcPts val="0"/>
              </a:spcBef>
              <a:spcAft>
                <a:spcPts val="0"/>
              </a:spcAft>
              <a:buFont typeface="Arial" pitchFamily="34" charset="0"/>
              <a:buNone/>
              <a:defRPr/>
            </a:pPr>
            <a:endParaRPr lang="it-IT" dirty="0" smtClean="0"/>
          </a:p>
          <a:p>
            <a:pPr marL="0" lvl="2" indent="0" algn="ctr" fontAlgn="auto">
              <a:spcBef>
                <a:spcPts val="0"/>
              </a:spcBef>
              <a:spcAft>
                <a:spcPts val="0"/>
              </a:spcAft>
              <a:buFont typeface="Arial" pitchFamily="34" charset="0"/>
              <a:buNone/>
              <a:defRPr/>
            </a:pPr>
            <a:endParaRPr lang="it-IT" dirty="0" smtClean="0"/>
          </a:p>
          <a:p>
            <a:pPr marL="0" lvl="2" indent="0" algn="ctr" fontAlgn="auto">
              <a:lnSpc>
                <a:spcPct val="170000"/>
              </a:lnSpc>
              <a:spcBef>
                <a:spcPts val="0"/>
              </a:spcBef>
              <a:spcAft>
                <a:spcPts val="0"/>
              </a:spcAft>
              <a:buFont typeface="Arial" pitchFamily="34" charset="0"/>
              <a:buNone/>
              <a:defRPr/>
            </a:pPr>
            <a:r>
              <a:rPr lang="it-IT" sz="2600" dirty="0" smtClean="0"/>
              <a:t>   </a:t>
            </a:r>
            <a:r>
              <a:rPr lang="it-IT" sz="2600" b="1" dirty="0" smtClean="0">
                <a:solidFill>
                  <a:srgbClr val="FFCC00"/>
                </a:solidFill>
              </a:rPr>
              <a:t>DANNO DIFFERENZIALE </a:t>
            </a:r>
          </a:p>
          <a:p>
            <a:pPr marL="0" lvl="2" indent="0" algn="ctr" fontAlgn="auto">
              <a:lnSpc>
                <a:spcPct val="170000"/>
              </a:lnSpc>
              <a:spcBef>
                <a:spcPts val="0"/>
              </a:spcBef>
              <a:spcAft>
                <a:spcPts val="0"/>
              </a:spcAft>
              <a:buFont typeface="Arial" pitchFamily="34" charset="0"/>
              <a:buNone/>
              <a:defRPr/>
            </a:pPr>
            <a:r>
              <a:rPr lang="it-IT" sz="2600" b="1" dirty="0" smtClean="0">
                <a:solidFill>
                  <a:srgbClr val="FFCC00"/>
                </a:solidFill>
              </a:rPr>
              <a:t>IN AMBITO </a:t>
            </a:r>
            <a:r>
              <a:rPr lang="it-IT" sz="2600" b="1" dirty="0" err="1" smtClean="0">
                <a:solidFill>
                  <a:srgbClr val="FFCC00"/>
                </a:solidFill>
              </a:rPr>
              <a:t>DI</a:t>
            </a:r>
            <a:r>
              <a:rPr lang="it-IT" sz="2600" b="1" dirty="0" smtClean="0">
                <a:solidFill>
                  <a:srgbClr val="FFCC00"/>
                </a:solidFill>
              </a:rPr>
              <a:t> RESPONSABILITA’ CIVILE</a:t>
            </a:r>
          </a:p>
          <a:p>
            <a:pPr marL="0" lvl="2" indent="0" algn="ctr" fontAlgn="auto">
              <a:lnSpc>
                <a:spcPct val="70000"/>
              </a:lnSpc>
              <a:spcBef>
                <a:spcPts val="0"/>
              </a:spcBef>
              <a:spcAft>
                <a:spcPts val="0"/>
              </a:spcAft>
              <a:buFont typeface="Arial" pitchFamily="34" charset="0"/>
              <a:buNone/>
              <a:defRPr/>
            </a:pPr>
            <a:r>
              <a:rPr lang="it-IT" sz="2600" dirty="0" smtClean="0"/>
              <a:t>             	</a:t>
            </a:r>
            <a:r>
              <a:rPr lang="it-IT" sz="1900" i="1" dirty="0" smtClean="0"/>
              <a:t> </a:t>
            </a:r>
          </a:p>
          <a:p>
            <a:pPr marL="800100" lvl="2" indent="0" algn="ctr" fontAlgn="auto">
              <a:spcBef>
                <a:spcPts val="0"/>
              </a:spcBef>
              <a:spcAft>
                <a:spcPts val="0"/>
              </a:spcAft>
              <a:buFont typeface="Arial" pitchFamily="34" charset="0"/>
              <a:buNone/>
              <a:defRPr/>
            </a:pPr>
            <a:endParaRPr lang="it-IT" sz="1800" i="1" dirty="0" smtClean="0"/>
          </a:p>
          <a:p>
            <a:pPr marL="800100" lvl="2" indent="0" algn="ctr" fontAlgn="auto">
              <a:spcBef>
                <a:spcPts val="0"/>
              </a:spcBef>
              <a:spcAft>
                <a:spcPts val="0"/>
              </a:spcAft>
              <a:buFont typeface="Arial" pitchFamily="34" charset="0"/>
              <a:buNone/>
              <a:defRPr/>
            </a:pPr>
            <a:endParaRPr lang="it-IT" sz="2000" i="1" dirty="0" smtClean="0"/>
          </a:p>
          <a:p>
            <a:pPr marL="800100" lvl="2" indent="0" algn="ctr" fontAlgn="auto">
              <a:spcBef>
                <a:spcPts val="0"/>
              </a:spcBef>
              <a:spcAft>
                <a:spcPts val="0"/>
              </a:spcAft>
              <a:buFont typeface="Arial" pitchFamily="34" charset="0"/>
              <a:buNone/>
              <a:defRPr/>
            </a:pPr>
            <a:r>
              <a:rPr lang="it-IT" sz="1400" dirty="0" smtClean="0"/>
              <a:t>					        </a:t>
            </a:r>
          </a:p>
          <a:p>
            <a:pPr marL="540000" indent="0" fontAlgn="auto">
              <a:spcBef>
                <a:spcPts val="0"/>
              </a:spcBef>
              <a:spcAft>
                <a:spcPts val="0"/>
              </a:spcAft>
              <a:buFont typeface="Arial" pitchFamily="34" charset="0"/>
              <a:buNone/>
              <a:defRPr/>
            </a:pPr>
            <a:endParaRPr lang="it-IT" sz="1100" dirty="0" smtClean="0"/>
          </a:p>
          <a:p>
            <a:pPr marL="365125" indent="-6350" fontAlgn="auto">
              <a:spcBef>
                <a:spcPts val="0"/>
              </a:spcBef>
              <a:spcAft>
                <a:spcPts val="0"/>
              </a:spcAft>
              <a:buFont typeface="Arial" pitchFamily="34" charset="0"/>
              <a:buNone/>
              <a:defRPr/>
            </a:pPr>
            <a:endParaRPr lang="it-IT" sz="1900" i="1" dirty="0" smtClean="0"/>
          </a:p>
          <a:p>
            <a:pPr marL="360000" indent="0" fontAlgn="auto">
              <a:spcBef>
                <a:spcPts val="0"/>
              </a:spcBef>
              <a:spcAft>
                <a:spcPts val="0"/>
              </a:spcAft>
              <a:buFont typeface="Arial" pitchFamily="34" charset="0"/>
              <a:buNone/>
              <a:defRPr/>
            </a:pPr>
            <a:r>
              <a:rPr lang="it-IT" sz="1900" i="1" dirty="0" smtClean="0"/>
              <a:t>  </a:t>
            </a:r>
            <a:r>
              <a:rPr lang="it-IT" sz="2200" b="1" i="1" dirty="0" smtClean="0"/>
              <a:t>Dott.ssa Laura Floris                                                          </a:t>
            </a:r>
            <a:endParaRPr lang="it-IT" sz="1600" b="1" i="1" dirty="0" smtClean="0"/>
          </a:p>
          <a:p>
            <a:pPr marL="360000" indent="0" fontAlgn="auto">
              <a:spcBef>
                <a:spcPts val="0"/>
              </a:spcBef>
              <a:spcAft>
                <a:spcPts val="0"/>
              </a:spcAft>
              <a:buFont typeface="Arial" pitchFamily="34" charset="0"/>
              <a:buNone/>
              <a:defRPr/>
            </a:pPr>
            <a:endParaRPr lang="it-IT" sz="1600" i="1" dirty="0" smtClean="0"/>
          </a:p>
          <a:p>
            <a:pPr marL="360000" indent="0" fontAlgn="auto">
              <a:spcBef>
                <a:spcPts val="0"/>
              </a:spcBef>
              <a:spcAft>
                <a:spcPts val="0"/>
              </a:spcAft>
              <a:buFont typeface="Arial" pitchFamily="34" charset="0"/>
              <a:buNone/>
              <a:defRPr/>
            </a:pPr>
            <a:endParaRPr lang="it-IT" sz="1600" i="1" dirty="0" smtClean="0"/>
          </a:p>
          <a:p>
            <a:pPr marL="360000" indent="0" fontAlgn="auto">
              <a:spcBef>
                <a:spcPts val="0"/>
              </a:spcBef>
              <a:spcAft>
                <a:spcPts val="0"/>
              </a:spcAft>
              <a:buFont typeface="Arial" pitchFamily="34" charset="0"/>
              <a:buNone/>
              <a:defRPr/>
            </a:pPr>
            <a:r>
              <a:rPr lang="it-IT" sz="1600" i="1" dirty="0" smtClean="0"/>
              <a:t>                                                          </a:t>
            </a:r>
          </a:p>
          <a:p>
            <a:pPr marL="360000" indent="0" fontAlgn="auto">
              <a:spcBef>
                <a:spcPts val="0"/>
              </a:spcBef>
              <a:spcAft>
                <a:spcPts val="0"/>
              </a:spcAft>
              <a:buFont typeface="Arial" pitchFamily="34" charset="0"/>
              <a:buNone/>
              <a:defRPr/>
            </a:pPr>
            <a:r>
              <a:rPr lang="it-IT" sz="1600" b="1" i="1" dirty="0" smtClean="0"/>
              <a:t>                                                                                                              </a:t>
            </a:r>
            <a:r>
              <a:rPr lang="it-IT" sz="1900" b="1" i="1" dirty="0" smtClean="0"/>
              <a:t>20 gennaio 2017</a:t>
            </a:r>
          </a:p>
          <a:p>
            <a:pPr marL="0" indent="0" algn="ctr" fontAlgn="auto">
              <a:spcBef>
                <a:spcPts val="0"/>
              </a:spcBef>
              <a:spcAft>
                <a:spcPts val="0"/>
              </a:spcAft>
              <a:buFont typeface="Arial" pitchFamily="34" charset="0"/>
              <a:buNone/>
              <a:defRPr/>
            </a:pPr>
            <a:endParaRPr lang="it-IT" sz="2200" b="1" i="1" dirty="0" smtClean="0"/>
          </a:p>
          <a:p>
            <a:pPr marL="0" indent="0" algn="ctr" fontAlgn="auto">
              <a:spcBef>
                <a:spcPts val="0"/>
              </a:spcBef>
              <a:spcAft>
                <a:spcPts val="0"/>
              </a:spcAft>
              <a:buFont typeface="Arial" pitchFamily="34" charset="0"/>
              <a:buNone/>
              <a:defRPr/>
            </a:pPr>
            <a:endParaRPr lang="it-IT" sz="2800" i="1" dirty="0" smtClean="0"/>
          </a:p>
          <a:p>
            <a:pPr marL="0" indent="0" algn="ctr" fontAlgn="auto">
              <a:spcBef>
                <a:spcPts val="0"/>
              </a:spcBef>
              <a:spcAft>
                <a:spcPts val="0"/>
              </a:spcAft>
              <a:buFont typeface="Arial" pitchFamily="34" charset="0"/>
              <a:buNone/>
              <a:defRPr/>
            </a:pPr>
            <a:endParaRPr lang="it-IT" sz="1000" i="1"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ctrTitle"/>
          </p:nvPr>
        </p:nvSpPr>
        <p:spPr>
          <a:xfrm>
            <a:off x="539552" y="476672"/>
            <a:ext cx="8062912" cy="1370633"/>
          </a:xfrm>
        </p:spPr>
        <p:txBody>
          <a:bodyPr>
            <a:noAutofit/>
          </a:bodyPr>
          <a:lstStyle/>
          <a:p>
            <a:pPr algn="l"/>
            <a:r>
              <a:rPr lang="it-IT" sz="2800" b="1" dirty="0" smtClean="0">
                <a:solidFill>
                  <a:schemeClr val="tx1"/>
                </a:solidFill>
              </a:rPr>
              <a:t/>
            </a:r>
            <a:br>
              <a:rPr lang="it-IT" sz="2800" b="1" dirty="0" smtClean="0">
                <a:solidFill>
                  <a:schemeClr val="tx1"/>
                </a:solidFill>
              </a:rPr>
            </a:br>
            <a:r>
              <a:rPr lang="it-IT" sz="2800" b="1" dirty="0">
                <a:solidFill>
                  <a:schemeClr val="tx1"/>
                </a:solidFill>
              </a:rPr>
              <a:t/>
            </a:r>
            <a:br>
              <a:rPr lang="it-IT" sz="2800" b="1" dirty="0">
                <a:solidFill>
                  <a:schemeClr val="tx1"/>
                </a:solidFill>
              </a:rPr>
            </a:br>
            <a:r>
              <a:rPr lang="it-IT" sz="2800" b="1" dirty="0" smtClean="0">
                <a:solidFill>
                  <a:schemeClr val="tx1"/>
                </a:solidFill>
              </a:rPr>
              <a:t/>
            </a:r>
            <a:br>
              <a:rPr lang="it-IT" sz="2800" b="1" dirty="0" smtClean="0">
                <a:solidFill>
                  <a:schemeClr val="tx1"/>
                </a:solidFill>
              </a:rPr>
            </a:br>
            <a:r>
              <a:rPr lang="it-IT" sz="2800" b="1" dirty="0">
                <a:solidFill>
                  <a:schemeClr val="tx1"/>
                </a:solidFill>
              </a:rPr>
              <a:t/>
            </a:r>
            <a:br>
              <a:rPr lang="it-IT" sz="2800" b="1" dirty="0">
                <a:solidFill>
                  <a:schemeClr val="tx1"/>
                </a:solidFill>
              </a:rPr>
            </a:br>
            <a:r>
              <a:rPr lang="it-IT" sz="2800" b="1" dirty="0" smtClean="0">
                <a:solidFill>
                  <a:schemeClr val="tx1"/>
                </a:solidFill>
              </a:rPr>
              <a:t/>
            </a:r>
            <a:br>
              <a:rPr lang="it-IT" sz="2800" b="1" dirty="0" smtClean="0">
                <a:solidFill>
                  <a:schemeClr val="tx1"/>
                </a:solidFill>
              </a:rPr>
            </a:br>
            <a:r>
              <a:rPr lang="it-IT" sz="2800" b="1" dirty="0" smtClean="0">
                <a:solidFill>
                  <a:schemeClr val="tx1"/>
                </a:solidFill>
              </a:rPr>
              <a:t>STATO ANTERIORE</a:t>
            </a:r>
            <a:br>
              <a:rPr lang="it-IT" sz="2800" b="1" dirty="0" smtClean="0">
                <a:solidFill>
                  <a:schemeClr val="tx1"/>
                </a:solidFill>
              </a:rPr>
            </a:br>
            <a:r>
              <a:rPr lang="it-IT" sz="2800" b="1" dirty="0" smtClean="0">
                <a:solidFill>
                  <a:schemeClr val="tx1"/>
                </a:solidFill>
              </a:rPr>
              <a:t>esiti  di poliomielite infantile </a:t>
            </a:r>
            <a:br>
              <a:rPr lang="it-IT" sz="2800" b="1" dirty="0" smtClean="0">
                <a:solidFill>
                  <a:schemeClr val="tx1"/>
                </a:solidFill>
              </a:rPr>
            </a:br>
            <a:r>
              <a:rPr lang="it-IT" sz="2800" b="1" dirty="0" smtClean="0">
                <a:solidFill>
                  <a:schemeClr val="tx1"/>
                </a:solidFill>
              </a:rPr>
              <a:t>all’arto inferiore sinistro  (33%)</a:t>
            </a:r>
            <a:endParaRPr lang="it-IT" sz="2800" b="1" dirty="0">
              <a:solidFill>
                <a:schemeClr val="tx1"/>
              </a:solidFill>
            </a:endParaRPr>
          </a:p>
        </p:txBody>
      </p:sp>
      <p:graphicFrame>
        <p:nvGraphicFramePr>
          <p:cNvPr id="10" name="Diagramma 9"/>
          <p:cNvGraphicFramePr/>
          <p:nvPr/>
        </p:nvGraphicFramePr>
        <p:xfrm>
          <a:off x="179512" y="2132856"/>
          <a:ext cx="878497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827584" y="476672"/>
            <a:ext cx="7344816" cy="6001643"/>
          </a:xfrm>
          <a:prstGeom prst="rect">
            <a:avLst/>
          </a:prstGeom>
        </p:spPr>
        <p:txBody>
          <a:bodyPr wrap="square">
            <a:spAutoFit/>
          </a:bodyPr>
          <a:lstStyle/>
          <a:p>
            <a:pPr algn="just"/>
            <a:r>
              <a:rPr lang="it-IT" sz="3200" b="1" dirty="0" smtClean="0"/>
              <a:t>Come andrà modificato il valore tabellato?</a:t>
            </a:r>
          </a:p>
          <a:p>
            <a:pPr algn="just"/>
            <a:endParaRPr lang="it-IT" sz="3200" b="1" dirty="0" smtClean="0"/>
          </a:p>
          <a:p>
            <a:pPr algn="just"/>
            <a:r>
              <a:rPr lang="it-IT" sz="3200" b="1" dirty="0"/>
              <a:t>C</a:t>
            </a:r>
            <a:r>
              <a:rPr lang="it-IT" sz="3200" b="1" dirty="0" smtClean="0"/>
              <a:t>onsiderata la </a:t>
            </a:r>
            <a:r>
              <a:rPr lang="it-IT" sz="3200" b="1" dirty="0" smtClean="0">
                <a:solidFill>
                  <a:srgbClr val="FFC000"/>
                </a:solidFill>
              </a:rPr>
              <a:t>negativa interazione con la menomazione poliomielitica preesistente</a:t>
            </a:r>
            <a:r>
              <a:rPr lang="it-IT" sz="3200" b="1" dirty="0" smtClean="0"/>
              <a:t>, </a:t>
            </a:r>
          </a:p>
          <a:p>
            <a:pPr algn="just"/>
            <a:r>
              <a:rPr lang="it-IT" sz="3200" b="1" dirty="0" smtClean="0"/>
              <a:t>atteso che il concorso delle due cause arreca </a:t>
            </a:r>
            <a:r>
              <a:rPr lang="it-IT" sz="3200" b="1" dirty="0" smtClean="0">
                <a:solidFill>
                  <a:srgbClr val="FFC000"/>
                </a:solidFill>
              </a:rPr>
              <a:t>maggiore pregiudizio disfunzionale</a:t>
            </a:r>
            <a:r>
              <a:rPr lang="it-IT" sz="3200" b="1" dirty="0" smtClean="0"/>
              <a:t> rispetto a quanto sarebbe avvenuto se la medesima frattura fosse intervenuta </a:t>
            </a:r>
            <a:r>
              <a:rPr lang="it-IT" sz="3200" b="1" dirty="0" smtClean="0">
                <a:solidFill>
                  <a:srgbClr val="FFC000"/>
                </a:solidFill>
              </a:rPr>
              <a:t>in persona integra nello stato anteriore</a:t>
            </a:r>
            <a:r>
              <a:rPr lang="it-IT" sz="3200" b="1" dirty="0" smtClean="0"/>
              <a:t>?</a:t>
            </a:r>
            <a:endParaRPr lang="it-IT" sz="32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olo 9"/>
          <p:cNvSpPr>
            <a:spLocks noGrp="1"/>
          </p:cNvSpPr>
          <p:nvPr>
            <p:ph type="title"/>
          </p:nvPr>
        </p:nvSpPr>
        <p:spPr/>
        <p:txBody>
          <a:bodyPr/>
          <a:lstStyle/>
          <a:p>
            <a:r>
              <a:rPr lang="it-IT" b="1" dirty="0" smtClean="0">
                <a:solidFill>
                  <a:srgbClr val="FF0000"/>
                </a:solidFill>
              </a:rPr>
              <a:t>METODO TRADIZIONALE</a:t>
            </a:r>
            <a:endParaRPr lang="it-IT" b="1" dirty="0">
              <a:solidFill>
                <a:srgbClr val="FF0000"/>
              </a:solidFill>
            </a:endParaRPr>
          </a:p>
        </p:txBody>
      </p:sp>
      <p:sp>
        <p:nvSpPr>
          <p:cNvPr id="11" name="Segnaposto contenuto 10"/>
          <p:cNvSpPr>
            <a:spLocks noGrp="1"/>
          </p:cNvSpPr>
          <p:nvPr>
            <p:ph idx="1"/>
          </p:nvPr>
        </p:nvSpPr>
        <p:spPr>
          <a:xfrm>
            <a:off x="0" y="1916832"/>
            <a:ext cx="8784976" cy="4572000"/>
          </a:xfrm>
        </p:spPr>
        <p:txBody>
          <a:bodyPr/>
          <a:lstStyle/>
          <a:p>
            <a:pPr algn="just">
              <a:buClr>
                <a:srgbClr val="FFCC00"/>
              </a:buClr>
              <a:buFont typeface="Wingdings" pitchFamily="2" charset="2"/>
              <a:buChar char="Ø"/>
            </a:pPr>
            <a:r>
              <a:rPr lang="it-IT" dirty="0" smtClean="0"/>
              <a:t>L’indicazione della tabella viene modificata con incremento al 16-17% </a:t>
            </a:r>
          </a:p>
          <a:p>
            <a:pPr algn="just">
              <a:buClr>
                <a:srgbClr val="FFCC00"/>
              </a:buClr>
              <a:buNone/>
            </a:pPr>
            <a:r>
              <a:rPr lang="it-IT" sz="2400" dirty="0" smtClean="0"/>
              <a:t>    (maggiorazione nel valore tabellare del 12%, essendo riconosciute maggiori, negative ricadute sulla persona nel “</a:t>
            </a:r>
            <a:r>
              <a:rPr lang="it-IT" sz="2400" smtClean="0"/>
              <a:t>fare quotidiano</a:t>
            </a:r>
            <a:r>
              <a:rPr lang="it-IT" sz="2400"/>
              <a:t>”</a:t>
            </a:r>
            <a:r>
              <a:rPr lang="it-IT" sz="2400" smtClean="0"/>
              <a:t>).</a:t>
            </a:r>
            <a:endParaRPr lang="it-IT" sz="2400" dirty="0" smtClean="0"/>
          </a:p>
          <a:p>
            <a:pPr>
              <a:buClr>
                <a:srgbClr val="FFCC00"/>
              </a:buClr>
              <a:buNone/>
            </a:pPr>
            <a:r>
              <a:rPr lang="it-IT" dirty="0" smtClean="0"/>
              <a:t>   </a:t>
            </a:r>
          </a:p>
          <a:p>
            <a:pPr algn="just">
              <a:buClr>
                <a:srgbClr val="FFCC00"/>
              </a:buClr>
              <a:buFont typeface="Wingdings" pitchFamily="2" charset="2"/>
              <a:buChar char="Ø"/>
            </a:pPr>
            <a:r>
              <a:rPr lang="it-IT" dirty="0" smtClean="0"/>
              <a:t>Valore economico corrispondente ai primi 16-17 punti della tabella di conversione monetaria.</a:t>
            </a:r>
            <a:endParaRPr lang="it-IT"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solidFill>
                  <a:srgbClr val="FFFF00"/>
                </a:solidFill>
              </a:rPr>
              <a:t>METODO INNOVATIVO</a:t>
            </a:r>
            <a:endParaRPr lang="it-IT" b="1" dirty="0">
              <a:solidFill>
                <a:srgbClr val="FFFF00"/>
              </a:solidFill>
            </a:endParaRPr>
          </a:p>
        </p:txBody>
      </p:sp>
      <p:sp>
        <p:nvSpPr>
          <p:cNvPr id="3" name="Segnaposto contenuto 2"/>
          <p:cNvSpPr>
            <a:spLocks noGrp="1"/>
          </p:cNvSpPr>
          <p:nvPr>
            <p:ph idx="1"/>
          </p:nvPr>
        </p:nvSpPr>
        <p:spPr>
          <a:xfrm>
            <a:off x="251520" y="1772816"/>
            <a:ext cx="8424936" cy="4572000"/>
          </a:xfrm>
        </p:spPr>
        <p:txBody>
          <a:bodyPr/>
          <a:lstStyle/>
          <a:p>
            <a:pPr>
              <a:buClr>
                <a:srgbClr val="FFCC00"/>
              </a:buClr>
              <a:buFont typeface="Wingdings" pitchFamily="2" charset="2"/>
              <a:buChar char="Ø"/>
            </a:pPr>
            <a:r>
              <a:rPr lang="it-IT" dirty="0" smtClean="0"/>
              <a:t>Valutazione percentuale della </a:t>
            </a:r>
            <a:r>
              <a:rPr lang="it-IT" b="1" dirty="0" smtClean="0">
                <a:solidFill>
                  <a:srgbClr val="FFC000"/>
                </a:solidFill>
              </a:rPr>
              <a:t>menomazione dello stato anteriore </a:t>
            </a:r>
            <a:r>
              <a:rPr lang="it-IT" dirty="0" smtClean="0"/>
              <a:t>(33%)</a:t>
            </a:r>
          </a:p>
          <a:p>
            <a:pPr>
              <a:buClr>
                <a:srgbClr val="FFCC00"/>
              </a:buClr>
              <a:buFont typeface="Wingdings" pitchFamily="2" charset="2"/>
              <a:buChar char="Ø"/>
            </a:pPr>
            <a:endParaRPr lang="it-IT" dirty="0" smtClean="0"/>
          </a:p>
          <a:p>
            <a:pPr>
              <a:buClr>
                <a:srgbClr val="FFCC00"/>
              </a:buClr>
              <a:buFont typeface="Wingdings" pitchFamily="2" charset="2"/>
              <a:buChar char="Ø"/>
            </a:pPr>
            <a:r>
              <a:rPr lang="it-IT" dirty="0" smtClean="0"/>
              <a:t>Stima dell’attuale, </a:t>
            </a:r>
            <a:r>
              <a:rPr lang="it-IT" b="1" dirty="0" smtClean="0">
                <a:solidFill>
                  <a:srgbClr val="FFC000"/>
                </a:solidFill>
              </a:rPr>
              <a:t>complessivo danno biologico permanente </a:t>
            </a:r>
            <a:r>
              <a:rPr lang="it-IT" dirty="0" smtClean="0"/>
              <a:t>alimentato dalla concorrenza delle due cause  (40%) </a:t>
            </a:r>
          </a:p>
          <a:p>
            <a:pPr>
              <a:buClr>
                <a:srgbClr val="FFCC00"/>
              </a:buClr>
              <a:buFont typeface="Wingdings" pitchFamily="2" charset="2"/>
              <a:buChar char="Ø"/>
            </a:pPr>
            <a:endParaRPr lang="it-IT" dirty="0" smtClean="0"/>
          </a:p>
          <a:p>
            <a:pPr>
              <a:buClr>
                <a:srgbClr val="FFCC00"/>
              </a:buClr>
              <a:buFont typeface="Wingdings" pitchFamily="2" charset="2"/>
              <a:buChar char="Ø"/>
            </a:pPr>
            <a:r>
              <a:rPr lang="it-IT" dirty="0" smtClean="0">
                <a:solidFill>
                  <a:srgbClr val="FFC000"/>
                </a:solidFill>
              </a:rPr>
              <a:t>differenza tra i due valori</a:t>
            </a:r>
            <a:r>
              <a:rPr lang="it-IT" dirty="0" smtClean="0"/>
              <a:t>, cioè 40-33= 7</a:t>
            </a:r>
            <a:r>
              <a:rPr lang="it-IT" dirty="0" smtClean="0"/>
              <a:t>% </a:t>
            </a:r>
            <a:endParaRPr lang="it-IT" dirty="0" smtClean="0"/>
          </a:p>
          <a:p>
            <a:pPr>
              <a:buClr>
                <a:srgbClr val="FFCC00"/>
              </a:buClr>
              <a:buFont typeface="Wingdings" pitchFamily="2" charset="2"/>
              <a:buChar char="Ø"/>
            </a:pPr>
            <a:endParaRPr lang="it-IT" dirty="0" smtClean="0"/>
          </a:p>
          <a:p>
            <a:pPr>
              <a:buClr>
                <a:srgbClr val="FFCC00"/>
              </a:buClr>
              <a:buFont typeface="Wingdings" pitchFamily="2" charset="2"/>
              <a:buChar char="Ø"/>
            </a:pPr>
            <a:endParaRPr lang="it-IT"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67544" y="404664"/>
            <a:ext cx="8229600" cy="5753794"/>
          </a:xfrm>
        </p:spPr>
        <p:txBody>
          <a:bodyPr>
            <a:noAutofit/>
          </a:bodyPr>
          <a:lstStyle/>
          <a:p>
            <a:r>
              <a:rPr lang="it-IT" sz="3200" b="1" dirty="0" smtClean="0">
                <a:solidFill>
                  <a:schemeClr val="tx1"/>
                </a:solidFill>
              </a:rPr>
              <a:t>L’invalidità da liquidare si quantifica in quel </a:t>
            </a:r>
            <a:r>
              <a:rPr lang="it-IT" sz="3200" b="1" dirty="0" smtClean="0">
                <a:solidFill>
                  <a:srgbClr val="FFCC00"/>
                </a:solidFill>
              </a:rPr>
              <a:t>7%</a:t>
            </a:r>
            <a:r>
              <a:rPr lang="it-IT" sz="3200" b="1" dirty="0" smtClean="0">
                <a:solidFill>
                  <a:schemeClr val="tx1"/>
                </a:solidFill>
              </a:rPr>
              <a:t> che rappresenta </a:t>
            </a:r>
            <a:r>
              <a:rPr lang="it-IT" sz="3200" b="1" dirty="0" smtClean="0">
                <a:solidFill>
                  <a:srgbClr val="FFCC00"/>
                </a:solidFill>
              </a:rPr>
              <a:t>l’incremento di danno dal 33% (preesistente e concorrente) al 40% (valutazione complessiva della situazione attuale).</a:t>
            </a:r>
            <a:r>
              <a:rPr lang="it-IT" sz="3200" b="1" dirty="0" smtClean="0">
                <a:solidFill>
                  <a:schemeClr val="tx1"/>
                </a:solidFill>
              </a:rPr>
              <a:t/>
            </a:r>
            <a:br>
              <a:rPr lang="it-IT" sz="3200" b="1" dirty="0" smtClean="0">
                <a:solidFill>
                  <a:schemeClr val="tx1"/>
                </a:solidFill>
              </a:rPr>
            </a:br>
            <a:r>
              <a:rPr lang="it-IT" sz="3200" b="1" dirty="0" smtClean="0">
                <a:solidFill>
                  <a:schemeClr val="tx1"/>
                </a:solidFill>
              </a:rPr>
              <a:t/>
            </a:r>
            <a:br>
              <a:rPr lang="it-IT" sz="3200" b="1" dirty="0" smtClean="0">
                <a:solidFill>
                  <a:schemeClr val="tx1"/>
                </a:solidFill>
              </a:rPr>
            </a:br>
            <a:r>
              <a:rPr lang="it-IT" sz="3200" b="1" dirty="0" smtClean="0">
                <a:solidFill>
                  <a:schemeClr val="tx1"/>
                </a:solidFill>
              </a:rPr>
              <a:t>Peraltro con </a:t>
            </a:r>
            <a:r>
              <a:rPr lang="it-IT" sz="3200" b="1" dirty="0" smtClean="0">
                <a:solidFill>
                  <a:srgbClr val="FFCC00"/>
                </a:solidFill>
              </a:rPr>
              <a:t>valore economico </a:t>
            </a:r>
            <a:r>
              <a:rPr lang="it-IT" sz="3200" b="1" dirty="0" smtClean="0">
                <a:solidFill>
                  <a:schemeClr val="tx1"/>
                </a:solidFill>
              </a:rPr>
              <a:t>computato non nella scala da uno a sette, ma </a:t>
            </a:r>
            <a:r>
              <a:rPr lang="it-IT" sz="3200" b="1" dirty="0" smtClean="0">
                <a:solidFill>
                  <a:srgbClr val="FFCC00"/>
                </a:solidFill>
              </a:rPr>
              <a:t>da 33 (stato anteriore) a 40 (condizione attuale),</a:t>
            </a:r>
            <a:r>
              <a:rPr lang="it-IT" sz="3200" b="1" dirty="0" smtClean="0">
                <a:solidFill>
                  <a:schemeClr val="tx1"/>
                </a:solidFill>
              </a:rPr>
              <a:t/>
            </a:r>
            <a:br>
              <a:rPr lang="it-IT" sz="3200" b="1" dirty="0" smtClean="0">
                <a:solidFill>
                  <a:schemeClr val="tx1"/>
                </a:solidFill>
              </a:rPr>
            </a:br>
            <a:r>
              <a:rPr lang="it-IT" sz="3200" b="1" dirty="0" smtClean="0">
                <a:solidFill>
                  <a:schemeClr val="tx1"/>
                </a:solidFill>
              </a:rPr>
              <a:t>ovvero per </a:t>
            </a:r>
            <a:r>
              <a:rPr lang="it-IT" sz="3200" b="1" dirty="0" smtClean="0">
                <a:solidFill>
                  <a:srgbClr val="FFCC00"/>
                </a:solidFill>
              </a:rPr>
              <a:t>differenza tra il valore monetario del 40% e quello del 33</a:t>
            </a:r>
            <a:r>
              <a:rPr lang="it-IT" sz="3200" b="1" dirty="0" smtClean="0">
                <a:solidFill>
                  <a:srgbClr val="FFCC00"/>
                </a:solidFill>
              </a:rPr>
              <a:t>%.</a:t>
            </a:r>
            <a:endParaRPr lang="it-IT" sz="3200" b="1" dirty="0">
              <a:solidFill>
                <a:srgbClr val="FFCC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457200" y="267494"/>
            <a:ext cx="8229600" cy="1073274"/>
          </a:xfrm>
        </p:spPr>
        <p:txBody>
          <a:bodyPr/>
          <a:lstStyle/>
          <a:p>
            <a:r>
              <a:rPr lang="it-IT" b="1" dirty="0" smtClean="0">
                <a:solidFill>
                  <a:schemeClr val="tx1"/>
                </a:solidFill>
              </a:rPr>
              <a:t>PRINCIPIO M. </a:t>
            </a:r>
            <a:r>
              <a:rPr lang="it-IT" b="1" dirty="0" smtClean="0">
                <a:solidFill>
                  <a:srgbClr val="FFFF00"/>
                </a:solidFill>
              </a:rPr>
              <a:t>INNOVATIVO</a:t>
            </a:r>
            <a:endParaRPr lang="it-IT" b="1" dirty="0">
              <a:solidFill>
                <a:srgbClr val="FFFF00"/>
              </a:solidFill>
            </a:endParaRPr>
          </a:p>
        </p:txBody>
      </p:sp>
      <p:sp>
        <p:nvSpPr>
          <p:cNvPr id="4" name="Segnaposto contenuto 3"/>
          <p:cNvSpPr>
            <a:spLocks noGrp="1"/>
          </p:cNvSpPr>
          <p:nvPr>
            <p:ph idx="1"/>
          </p:nvPr>
        </p:nvSpPr>
        <p:spPr>
          <a:xfrm>
            <a:off x="467544" y="1628800"/>
            <a:ext cx="8229600" cy="4572000"/>
          </a:xfrm>
        </p:spPr>
        <p:txBody>
          <a:bodyPr>
            <a:normAutofit fontScale="92500" lnSpcReduction="20000"/>
          </a:bodyPr>
          <a:lstStyle/>
          <a:p>
            <a:pPr algn="just">
              <a:buClr>
                <a:srgbClr val="FFCC00"/>
              </a:buClr>
              <a:buFont typeface="Wingdings" panose="05000000000000000000" pitchFamily="2" charset="2"/>
              <a:buChar char="Ø"/>
            </a:pPr>
            <a:r>
              <a:rPr lang="it-IT" b="1" dirty="0"/>
              <a:t>le </a:t>
            </a:r>
            <a:r>
              <a:rPr lang="it-IT" b="1" dirty="0">
                <a:solidFill>
                  <a:srgbClr val="FFCC00"/>
                </a:solidFill>
              </a:rPr>
              <a:t>menomazioni della fascia bassa </a:t>
            </a:r>
            <a:r>
              <a:rPr lang="it-IT" b="1" dirty="0"/>
              <a:t>della scala (a partire dall’1%) sotto il profilo medico-legale hanno un </a:t>
            </a:r>
            <a:r>
              <a:rPr lang="it-IT" b="1" dirty="0">
                <a:solidFill>
                  <a:srgbClr val="FFCC00"/>
                </a:solidFill>
              </a:rPr>
              <a:t>significato disfunzionale </a:t>
            </a:r>
            <a:r>
              <a:rPr lang="it-IT" b="1" dirty="0" smtClean="0">
                <a:solidFill>
                  <a:srgbClr val="FFCC00"/>
                </a:solidFill>
              </a:rPr>
              <a:t>sempre </a:t>
            </a:r>
            <a:r>
              <a:rPr lang="it-IT" b="1" dirty="0">
                <a:solidFill>
                  <a:srgbClr val="FFCC00"/>
                </a:solidFill>
              </a:rPr>
              <a:t>inferiore</a:t>
            </a:r>
            <a:r>
              <a:rPr lang="it-IT" b="1" dirty="0"/>
              <a:t> </a:t>
            </a:r>
            <a:r>
              <a:rPr lang="it-IT" b="1" dirty="0" smtClean="0">
                <a:solidFill>
                  <a:srgbClr val="FFCC00"/>
                </a:solidFill>
              </a:rPr>
              <a:t>rispetto</a:t>
            </a:r>
            <a:r>
              <a:rPr lang="it-IT" b="1" dirty="0" smtClean="0"/>
              <a:t> alle </a:t>
            </a:r>
            <a:r>
              <a:rPr lang="it-IT" b="1" dirty="0"/>
              <a:t>invalidità proprie delle </a:t>
            </a:r>
            <a:r>
              <a:rPr lang="it-IT" b="1" dirty="0">
                <a:solidFill>
                  <a:srgbClr val="FFCC00"/>
                </a:solidFill>
              </a:rPr>
              <a:t>fasce più alte</a:t>
            </a:r>
            <a:r>
              <a:rPr lang="it-IT" b="1" dirty="0"/>
              <a:t>; </a:t>
            </a:r>
            <a:endParaRPr lang="it-IT" b="1" dirty="0" smtClean="0"/>
          </a:p>
          <a:p>
            <a:pPr algn="just"/>
            <a:endParaRPr lang="it-IT" sz="2100" b="1" dirty="0" smtClean="0"/>
          </a:p>
          <a:p>
            <a:pPr algn="just">
              <a:buClr>
                <a:srgbClr val="FFCC00"/>
              </a:buClr>
              <a:buFont typeface="Wingdings" panose="05000000000000000000" pitchFamily="2" charset="2"/>
              <a:buChar char="Ø"/>
            </a:pPr>
            <a:r>
              <a:rPr lang="it-IT" b="1" dirty="0" smtClean="0"/>
              <a:t>infatti, più </a:t>
            </a:r>
            <a:r>
              <a:rPr lang="it-IT" b="1" dirty="0"/>
              <a:t>ci si sposta verso i valori massimi della scala da 1 a 100, progressivamente più compromettenti per il danneggiato sono le </a:t>
            </a:r>
            <a:r>
              <a:rPr lang="it-IT" b="1" dirty="0" smtClean="0"/>
              <a:t>menomazioni; per </a:t>
            </a:r>
            <a:r>
              <a:rPr lang="it-IT" b="1" dirty="0"/>
              <a:t>le stesse ragioni </a:t>
            </a:r>
            <a:r>
              <a:rPr lang="it-IT" b="1" dirty="0">
                <a:solidFill>
                  <a:srgbClr val="FFCC00"/>
                </a:solidFill>
              </a:rPr>
              <a:t>i valori della tabella di conversione monetaria hanno una crescita di tipo </a:t>
            </a:r>
            <a:r>
              <a:rPr lang="it-IT" b="1" dirty="0" smtClean="0">
                <a:solidFill>
                  <a:srgbClr val="FFCC00"/>
                </a:solidFill>
              </a:rPr>
              <a:t>esponenziale rispetto alla % di invalidità.</a:t>
            </a:r>
            <a:endParaRPr lang="it-IT" b="1" dirty="0"/>
          </a:p>
          <a:p>
            <a:endParaRPr lang="it-IT" dirty="0"/>
          </a:p>
        </p:txBody>
      </p:sp>
    </p:spTree>
    <p:extLst>
      <p:ext uri="{BB962C8B-B14F-4D97-AF65-F5344CB8AC3E}">
        <p14:creationId xmlns:p14="http://schemas.microsoft.com/office/powerpoint/2010/main" val="2094705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7544" y="1556792"/>
            <a:ext cx="8229600" cy="4572000"/>
          </a:xfrm>
        </p:spPr>
        <p:txBody>
          <a:bodyPr/>
          <a:lstStyle/>
          <a:p>
            <a:pPr marL="64008" indent="0" algn="just">
              <a:buNone/>
            </a:pPr>
            <a:r>
              <a:rPr lang="it-IT" b="1" dirty="0"/>
              <a:t>Con tale </a:t>
            </a:r>
            <a:r>
              <a:rPr lang="it-IT" b="1" dirty="0">
                <a:solidFill>
                  <a:srgbClr val="FFCC00"/>
                </a:solidFill>
              </a:rPr>
              <a:t>“superiorità” economica </a:t>
            </a:r>
            <a:r>
              <a:rPr lang="it-IT" b="1" dirty="0"/>
              <a:t>si renderebbe giustizia alle disfunzionalità e ai pregiudizi nelle attività della vita quotidiana, progressivamente maggiori e quindi più rilevanti, in chi abbia delle invalidità che si collocano nelle fasce più alte.</a:t>
            </a:r>
          </a:p>
          <a:p>
            <a:endParaRPr lang="it-IT" dirty="0"/>
          </a:p>
        </p:txBody>
      </p:sp>
    </p:spTree>
    <p:extLst>
      <p:ext uri="{BB962C8B-B14F-4D97-AF65-F5344CB8AC3E}">
        <p14:creationId xmlns:p14="http://schemas.microsoft.com/office/powerpoint/2010/main" val="3349481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solidFill>
                  <a:schemeClr val="tx1"/>
                </a:solidFill>
              </a:rPr>
              <a:t>Metodo </a:t>
            </a:r>
            <a:r>
              <a:rPr lang="it-IT" b="1" dirty="0" smtClean="0">
                <a:solidFill>
                  <a:srgbClr val="FFFF00"/>
                </a:solidFill>
              </a:rPr>
              <a:t>INNOVATIVO</a:t>
            </a:r>
            <a:endParaRPr lang="it-IT" b="1" dirty="0">
              <a:solidFill>
                <a:srgbClr val="FFFF00"/>
              </a:solidFill>
            </a:endParaRPr>
          </a:p>
        </p:txBody>
      </p:sp>
      <p:sp>
        <p:nvSpPr>
          <p:cNvPr id="3" name="Segnaposto contenuto 2"/>
          <p:cNvSpPr>
            <a:spLocks noGrp="1"/>
          </p:cNvSpPr>
          <p:nvPr>
            <p:ph idx="1"/>
          </p:nvPr>
        </p:nvSpPr>
        <p:spPr>
          <a:xfrm>
            <a:off x="251520" y="1700808"/>
            <a:ext cx="8784976" cy="4572000"/>
          </a:xfrm>
        </p:spPr>
        <p:txBody>
          <a:bodyPr>
            <a:normAutofit lnSpcReduction="10000"/>
          </a:bodyPr>
          <a:lstStyle/>
          <a:p>
            <a:r>
              <a:rPr lang="it-IT" b="1" dirty="0" smtClean="0"/>
              <a:t>2° esempio (menomazione finale tabellata)</a:t>
            </a:r>
          </a:p>
          <a:p>
            <a:endParaRPr lang="it-IT" sz="1700" b="1" dirty="0"/>
          </a:p>
          <a:p>
            <a:pPr marL="64008" indent="0">
              <a:buNone/>
            </a:pPr>
            <a:r>
              <a:rPr lang="it-IT" b="1" dirty="0">
                <a:solidFill>
                  <a:srgbClr val="FFCC00"/>
                </a:solidFill>
              </a:rPr>
              <a:t>Monocolo</a:t>
            </a:r>
            <a:r>
              <a:rPr lang="it-IT" b="1" dirty="0"/>
              <a:t> </a:t>
            </a:r>
            <a:r>
              <a:rPr lang="it-IT" b="1" dirty="0">
                <a:solidFill>
                  <a:srgbClr val="FFCC00"/>
                </a:solidFill>
              </a:rPr>
              <a:t>(28%) </a:t>
            </a:r>
            <a:r>
              <a:rPr lang="it-IT" b="1" dirty="0" smtClean="0">
                <a:solidFill>
                  <a:srgbClr val="FFCC00"/>
                </a:solidFill>
              </a:rPr>
              <a:t>          cieco</a:t>
            </a:r>
            <a:r>
              <a:rPr lang="it-IT" b="1" dirty="0" smtClean="0"/>
              <a:t> </a:t>
            </a:r>
            <a:r>
              <a:rPr lang="it-IT" b="1" dirty="0">
                <a:solidFill>
                  <a:srgbClr val="FFCC00"/>
                </a:solidFill>
              </a:rPr>
              <a:t>(85%)</a:t>
            </a:r>
            <a:r>
              <a:rPr lang="it-IT" b="1" dirty="0"/>
              <a:t>, </a:t>
            </a:r>
            <a:endParaRPr lang="it-IT" b="1" dirty="0" smtClean="0"/>
          </a:p>
          <a:p>
            <a:pPr marL="64008" indent="0">
              <a:buNone/>
            </a:pPr>
            <a:r>
              <a:rPr lang="it-IT" b="1" dirty="0" smtClean="0"/>
              <a:t>avrà </a:t>
            </a:r>
            <a:r>
              <a:rPr lang="it-IT" b="1" dirty="0"/>
              <a:t>diritto a un </a:t>
            </a:r>
            <a:r>
              <a:rPr lang="it-IT" b="1" dirty="0">
                <a:solidFill>
                  <a:srgbClr val="FFCC00"/>
                </a:solidFill>
              </a:rPr>
              <a:t>risarcimento del 57% </a:t>
            </a:r>
            <a:endParaRPr lang="it-IT" b="1" dirty="0" smtClean="0">
              <a:solidFill>
                <a:srgbClr val="FFCC00"/>
              </a:solidFill>
            </a:endParaRPr>
          </a:p>
          <a:p>
            <a:pPr marL="64008" indent="0">
              <a:buNone/>
            </a:pPr>
            <a:r>
              <a:rPr lang="it-IT" b="1" dirty="0" smtClean="0"/>
              <a:t>(</a:t>
            </a:r>
            <a:r>
              <a:rPr lang="it-IT" b="1" dirty="0"/>
              <a:t>la </a:t>
            </a:r>
            <a:r>
              <a:rPr lang="it-IT" b="1" dirty="0">
                <a:solidFill>
                  <a:srgbClr val="FFCC00"/>
                </a:solidFill>
              </a:rPr>
              <a:t>differenza</a:t>
            </a:r>
            <a:r>
              <a:rPr lang="it-IT" b="1" dirty="0"/>
              <a:t> tra il danno biologico tabellato per la cecità e quello per la perdita di un occhio</a:t>
            </a:r>
            <a:r>
              <a:rPr lang="it-IT" b="1" dirty="0" smtClean="0"/>
              <a:t>);</a:t>
            </a:r>
          </a:p>
          <a:p>
            <a:pPr marL="64008" indent="0">
              <a:buNone/>
            </a:pPr>
            <a:endParaRPr lang="it-IT" sz="2600" b="1" dirty="0"/>
          </a:p>
          <a:p>
            <a:pPr marL="64008" indent="0">
              <a:buNone/>
            </a:pPr>
            <a:r>
              <a:rPr lang="it-IT" b="1" dirty="0"/>
              <a:t>Con </a:t>
            </a:r>
            <a:r>
              <a:rPr lang="it-IT" b="1" dirty="0">
                <a:solidFill>
                  <a:srgbClr val="FFCC00"/>
                </a:solidFill>
              </a:rPr>
              <a:t>valore monetario </a:t>
            </a:r>
            <a:r>
              <a:rPr lang="it-IT" b="1" dirty="0"/>
              <a:t>dato </a:t>
            </a:r>
            <a:r>
              <a:rPr lang="it-IT" b="1" dirty="0">
                <a:solidFill>
                  <a:srgbClr val="FFCC00"/>
                </a:solidFill>
              </a:rPr>
              <a:t>dal 28 al 85% </a:t>
            </a:r>
            <a:r>
              <a:rPr lang="it-IT" b="1" dirty="0"/>
              <a:t>e non da 0 a </a:t>
            </a:r>
            <a:r>
              <a:rPr lang="it-IT" b="1" dirty="0" smtClean="0"/>
              <a:t>57</a:t>
            </a:r>
            <a:r>
              <a:rPr lang="it-IT" b="1" dirty="0"/>
              <a:t>.</a:t>
            </a:r>
          </a:p>
        </p:txBody>
      </p:sp>
      <p:sp>
        <p:nvSpPr>
          <p:cNvPr id="4" name="Freccia a destra 3"/>
          <p:cNvSpPr/>
          <p:nvPr/>
        </p:nvSpPr>
        <p:spPr>
          <a:xfrm>
            <a:off x="3635896" y="2611890"/>
            <a:ext cx="792088" cy="3406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554968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rmAutofit/>
          </a:bodyPr>
          <a:lstStyle/>
          <a:p>
            <a:r>
              <a:rPr lang="it-IT" sz="4000" b="1" dirty="0" smtClean="0">
                <a:solidFill>
                  <a:schemeClr val="tx1"/>
                </a:solidFill>
              </a:rPr>
              <a:t>DIFFERENTI ORIENTAMENTI</a:t>
            </a:r>
            <a:endParaRPr lang="it-IT" sz="4000" b="1" dirty="0">
              <a:solidFill>
                <a:schemeClr val="tx1"/>
              </a:solidFill>
            </a:endParaRPr>
          </a:p>
        </p:txBody>
      </p:sp>
      <p:sp>
        <p:nvSpPr>
          <p:cNvPr id="5" name="Segnaposto contenuto 4"/>
          <p:cNvSpPr>
            <a:spLocks noGrp="1"/>
          </p:cNvSpPr>
          <p:nvPr>
            <p:ph sz="half" idx="1"/>
          </p:nvPr>
        </p:nvSpPr>
        <p:spPr/>
        <p:txBody>
          <a:bodyPr/>
          <a:lstStyle/>
          <a:p>
            <a:pPr marL="64008" indent="0">
              <a:buNone/>
            </a:pPr>
            <a:r>
              <a:rPr lang="it-IT" b="1" dirty="0" smtClean="0">
                <a:solidFill>
                  <a:srgbClr val="FF3300"/>
                </a:solidFill>
              </a:rPr>
              <a:t>      TRADIZIONALISTI    </a:t>
            </a:r>
          </a:p>
          <a:p>
            <a:pPr marL="64008" indent="0">
              <a:buNone/>
            </a:pPr>
            <a:r>
              <a:rPr lang="it-IT" b="1" dirty="0">
                <a:solidFill>
                  <a:srgbClr val="FF3300"/>
                </a:solidFill>
              </a:rPr>
              <a:t> </a:t>
            </a:r>
            <a:endParaRPr lang="it-IT" b="1" dirty="0" smtClean="0">
              <a:solidFill>
                <a:srgbClr val="FF3300"/>
              </a:solidFill>
            </a:endParaRPr>
          </a:p>
          <a:p>
            <a:pPr marL="64008" indent="0">
              <a:buNone/>
            </a:pPr>
            <a:r>
              <a:rPr lang="it-IT" b="1" dirty="0" smtClean="0">
                <a:solidFill>
                  <a:srgbClr val="FFFF00"/>
                </a:solidFill>
              </a:rPr>
              <a:t>NUOVO</a:t>
            </a:r>
            <a:r>
              <a:rPr lang="it-IT" b="1" dirty="0" smtClean="0"/>
              <a:t> sistema</a:t>
            </a:r>
          </a:p>
          <a:p>
            <a:pPr marL="64008" indent="0">
              <a:buNone/>
            </a:pPr>
            <a:endParaRPr lang="it-IT" b="1" dirty="0"/>
          </a:p>
          <a:p>
            <a:pPr marL="64008" indent="0">
              <a:buNone/>
            </a:pPr>
            <a:endParaRPr lang="it-IT" b="1" dirty="0" smtClean="0"/>
          </a:p>
          <a:p>
            <a:pPr marL="64008" indent="0">
              <a:buNone/>
            </a:pPr>
            <a:r>
              <a:rPr lang="it-IT" b="1" dirty="0" smtClean="0"/>
              <a:t>liquidazioni </a:t>
            </a:r>
            <a:r>
              <a:rPr lang="it-IT" b="1" dirty="0"/>
              <a:t>risarcitorie sproporzionate in </a:t>
            </a:r>
            <a:r>
              <a:rPr lang="it-IT" b="1" dirty="0">
                <a:solidFill>
                  <a:srgbClr val="FFC000"/>
                </a:solidFill>
              </a:rPr>
              <a:t>eccesso</a:t>
            </a:r>
            <a:r>
              <a:rPr lang="it-IT" b="1" dirty="0" smtClean="0">
                <a:solidFill>
                  <a:srgbClr val="FF3300"/>
                </a:solidFill>
              </a:rPr>
              <a:t>            </a:t>
            </a:r>
            <a:endParaRPr lang="it-IT" b="1" dirty="0">
              <a:solidFill>
                <a:srgbClr val="FF3300"/>
              </a:solidFill>
            </a:endParaRPr>
          </a:p>
        </p:txBody>
      </p:sp>
      <p:sp>
        <p:nvSpPr>
          <p:cNvPr id="6" name="Segnaposto contenuto 5"/>
          <p:cNvSpPr>
            <a:spLocks noGrp="1"/>
          </p:cNvSpPr>
          <p:nvPr>
            <p:ph sz="half" idx="2"/>
          </p:nvPr>
        </p:nvSpPr>
        <p:spPr>
          <a:xfrm>
            <a:off x="4648200" y="1722437"/>
            <a:ext cx="4172272" cy="4525963"/>
          </a:xfrm>
        </p:spPr>
        <p:txBody>
          <a:bodyPr/>
          <a:lstStyle/>
          <a:p>
            <a:pPr marL="64008" indent="0">
              <a:buNone/>
            </a:pPr>
            <a:r>
              <a:rPr lang="it-IT" dirty="0" smtClean="0"/>
              <a:t>       </a:t>
            </a:r>
            <a:r>
              <a:rPr lang="it-IT" b="1" dirty="0" smtClean="0">
                <a:solidFill>
                  <a:srgbClr val="FFFF00"/>
                </a:solidFill>
              </a:rPr>
              <a:t>INNOVATORI       </a:t>
            </a:r>
          </a:p>
          <a:p>
            <a:pPr marL="64008" indent="0">
              <a:buNone/>
            </a:pPr>
            <a:endParaRPr lang="it-IT" b="1" dirty="0">
              <a:solidFill>
                <a:srgbClr val="FFFF00"/>
              </a:solidFill>
            </a:endParaRPr>
          </a:p>
          <a:p>
            <a:pPr marL="64008" indent="0">
              <a:buNone/>
            </a:pPr>
            <a:r>
              <a:rPr lang="it-IT" b="1" dirty="0" smtClean="0">
                <a:solidFill>
                  <a:srgbClr val="FF3300"/>
                </a:solidFill>
              </a:rPr>
              <a:t>VECCHIO</a:t>
            </a:r>
            <a:r>
              <a:rPr lang="it-IT" b="1" dirty="0" smtClean="0"/>
              <a:t> </a:t>
            </a:r>
            <a:r>
              <a:rPr lang="it-IT" b="1" dirty="0"/>
              <a:t>sistema</a:t>
            </a:r>
          </a:p>
          <a:p>
            <a:pPr marL="64008" indent="0">
              <a:buNone/>
            </a:pPr>
            <a:endParaRPr lang="it-IT" b="1" dirty="0"/>
          </a:p>
          <a:p>
            <a:pPr marL="64008" indent="0">
              <a:buNone/>
            </a:pPr>
            <a:endParaRPr lang="it-IT" b="1" dirty="0" smtClean="0"/>
          </a:p>
          <a:p>
            <a:pPr marL="64008" indent="0">
              <a:buNone/>
            </a:pPr>
            <a:r>
              <a:rPr lang="it-IT" b="1" dirty="0">
                <a:solidFill>
                  <a:srgbClr val="FFC000"/>
                </a:solidFill>
              </a:rPr>
              <a:t>non</a:t>
            </a:r>
            <a:r>
              <a:rPr lang="it-IT" b="1" dirty="0"/>
              <a:t> renda appieno </a:t>
            </a:r>
            <a:r>
              <a:rPr lang="it-IT" b="1" dirty="0">
                <a:solidFill>
                  <a:srgbClr val="FFC000"/>
                </a:solidFill>
              </a:rPr>
              <a:t>giustizia</a:t>
            </a:r>
            <a:r>
              <a:rPr lang="it-IT" b="1" dirty="0"/>
              <a:t> al </a:t>
            </a:r>
            <a:r>
              <a:rPr lang="it-IT" b="1" dirty="0" smtClean="0"/>
              <a:t>danneggiato </a:t>
            </a:r>
            <a:r>
              <a:rPr lang="it-IT" b="1" dirty="0"/>
              <a:t>con </a:t>
            </a:r>
            <a:r>
              <a:rPr lang="it-IT" b="1" dirty="0" smtClean="0">
                <a:solidFill>
                  <a:srgbClr val="FFC000"/>
                </a:solidFill>
              </a:rPr>
              <a:t>maggiori pregiudizi</a:t>
            </a:r>
          </a:p>
          <a:p>
            <a:pPr marL="64008" indent="0">
              <a:buNone/>
            </a:pPr>
            <a:endParaRPr lang="it-IT" b="1" dirty="0">
              <a:solidFill>
                <a:srgbClr val="FFFF00"/>
              </a:solidFill>
            </a:endParaRPr>
          </a:p>
          <a:p>
            <a:pPr marL="64008" indent="0">
              <a:buNone/>
            </a:pPr>
            <a:endParaRPr lang="it-IT" b="1" dirty="0">
              <a:solidFill>
                <a:srgbClr val="FFFF00"/>
              </a:solidFill>
            </a:endParaRPr>
          </a:p>
        </p:txBody>
      </p:sp>
      <p:sp>
        <p:nvSpPr>
          <p:cNvPr id="8" name="Freccia circolare a destra 7"/>
          <p:cNvSpPr/>
          <p:nvPr/>
        </p:nvSpPr>
        <p:spPr>
          <a:xfrm>
            <a:off x="1541944" y="3228215"/>
            <a:ext cx="587504" cy="928120"/>
          </a:xfrm>
          <a:prstGeom prst="curvedRightArrow">
            <a:avLst>
              <a:gd name="adj1" fmla="val 25000"/>
              <a:gd name="adj2" fmla="val 63438"/>
              <a:gd name="adj3" fmla="val 25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1" name="Freccia circolare a sinistra 10"/>
          <p:cNvSpPr/>
          <p:nvPr/>
        </p:nvSpPr>
        <p:spPr>
          <a:xfrm>
            <a:off x="6012160" y="3227535"/>
            <a:ext cx="586800" cy="928800"/>
          </a:xfrm>
          <a:prstGeom prst="curved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23101228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35210" y="260648"/>
            <a:ext cx="8568952" cy="1399032"/>
          </a:xfrm>
        </p:spPr>
        <p:txBody>
          <a:bodyPr>
            <a:normAutofit/>
          </a:bodyPr>
          <a:lstStyle/>
          <a:p>
            <a:r>
              <a:rPr lang="it-IT" sz="3600" b="1" dirty="0" smtClean="0">
                <a:solidFill>
                  <a:schemeClr val="tx1"/>
                </a:solidFill>
              </a:rPr>
              <a:t>DANNO IATROGENO DIFFERENZIALE</a:t>
            </a:r>
            <a:endParaRPr lang="it-IT" sz="3600" b="1" dirty="0">
              <a:solidFill>
                <a:schemeClr val="tx1"/>
              </a:solidFill>
            </a:endParaRPr>
          </a:p>
        </p:txBody>
      </p:sp>
      <p:sp>
        <p:nvSpPr>
          <p:cNvPr id="6" name="Segnaposto contenuto 5"/>
          <p:cNvSpPr>
            <a:spLocks noGrp="1"/>
          </p:cNvSpPr>
          <p:nvPr>
            <p:ph idx="1"/>
          </p:nvPr>
        </p:nvSpPr>
        <p:spPr>
          <a:xfrm>
            <a:off x="467544" y="2286000"/>
            <a:ext cx="8229600" cy="4572000"/>
          </a:xfrm>
        </p:spPr>
        <p:txBody>
          <a:bodyPr/>
          <a:lstStyle/>
          <a:p>
            <a:pPr marL="64008" indent="0" algn="just">
              <a:buNone/>
            </a:pPr>
            <a:r>
              <a:rPr lang="it-IT" b="1" dirty="0"/>
              <a:t>D</a:t>
            </a:r>
            <a:r>
              <a:rPr lang="it-IT" b="1" dirty="0" smtClean="0"/>
              <a:t>anno disfunzionale, cagionato dalla condotta colposa dei sanitari, che </a:t>
            </a:r>
            <a:r>
              <a:rPr lang="it-IT" b="1" dirty="0"/>
              <a:t>si inserisce in una situazione in parte già compromessa, </a:t>
            </a:r>
            <a:r>
              <a:rPr lang="it-IT" b="1" dirty="0" smtClean="0"/>
              <a:t>aggravandola, rispetto </a:t>
            </a:r>
            <a:r>
              <a:rPr lang="it-IT" b="1" dirty="0"/>
              <a:t>alla quale si determina un incremento differenziale del pregiudizio</a:t>
            </a:r>
          </a:p>
        </p:txBody>
      </p:sp>
    </p:spTree>
    <p:extLst>
      <p:ext uri="{BB962C8B-B14F-4D97-AF65-F5344CB8AC3E}">
        <p14:creationId xmlns:p14="http://schemas.microsoft.com/office/powerpoint/2010/main" val="3838613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solidFill>
                  <a:schemeClr val="tx1"/>
                </a:solidFill>
              </a:rPr>
              <a:t>STATO ANTERIORE</a:t>
            </a:r>
            <a:endParaRPr lang="it-IT" b="1" dirty="0">
              <a:solidFill>
                <a:schemeClr val="tx1"/>
              </a:solidFill>
            </a:endParaRPr>
          </a:p>
        </p:txBody>
      </p:sp>
      <p:sp>
        <p:nvSpPr>
          <p:cNvPr id="3" name="Segnaposto contenuto 2"/>
          <p:cNvSpPr>
            <a:spLocks noGrp="1"/>
          </p:cNvSpPr>
          <p:nvPr>
            <p:ph idx="1"/>
          </p:nvPr>
        </p:nvSpPr>
        <p:spPr>
          <a:xfrm>
            <a:off x="457200" y="2276872"/>
            <a:ext cx="8507288" cy="3849291"/>
          </a:xfrm>
        </p:spPr>
        <p:txBody>
          <a:bodyPr>
            <a:normAutofit/>
          </a:bodyPr>
          <a:lstStyle/>
          <a:p>
            <a:pPr marL="578358" indent="-514350">
              <a:buNone/>
            </a:pPr>
            <a:r>
              <a:rPr lang="it-IT" b="1" dirty="0" smtClean="0"/>
              <a:t>1) </a:t>
            </a:r>
            <a:r>
              <a:rPr lang="it-IT" sz="3200" dirty="0" smtClean="0"/>
              <a:t>Stato di salute integro</a:t>
            </a:r>
            <a:endParaRPr lang="it-IT" dirty="0" smtClean="0"/>
          </a:p>
          <a:p>
            <a:pPr>
              <a:buNone/>
            </a:pPr>
            <a:endParaRPr lang="it-IT" dirty="0" smtClean="0"/>
          </a:p>
          <a:p>
            <a:pPr>
              <a:buNone/>
            </a:pPr>
            <a:r>
              <a:rPr lang="it-IT" b="1" dirty="0" smtClean="0"/>
              <a:t>2) </a:t>
            </a:r>
            <a:r>
              <a:rPr lang="it-IT" dirty="0" smtClean="0"/>
              <a:t>Condizione patologica</a:t>
            </a:r>
          </a:p>
          <a:p>
            <a:pPr>
              <a:buNone/>
            </a:pPr>
            <a:r>
              <a:rPr lang="it-IT" dirty="0" smtClean="0"/>
              <a:t>                          </a:t>
            </a:r>
          </a:p>
          <a:p>
            <a:r>
              <a:rPr lang="it-IT" dirty="0" smtClean="0"/>
              <a:t>a) coesistente (distretto </a:t>
            </a:r>
            <a:r>
              <a:rPr lang="it-IT" dirty="0" err="1" smtClean="0"/>
              <a:t>anat-funz</a:t>
            </a:r>
            <a:r>
              <a:rPr lang="it-IT" dirty="0" smtClean="0"/>
              <a:t>. </a:t>
            </a:r>
            <a:r>
              <a:rPr lang="it-IT" dirty="0" err="1" smtClean="0"/>
              <a:t>diff</a:t>
            </a:r>
            <a:r>
              <a:rPr lang="it-IT" dirty="0" smtClean="0"/>
              <a:t>.)</a:t>
            </a:r>
          </a:p>
          <a:p>
            <a:endParaRPr lang="it-IT" sz="1600" dirty="0" smtClean="0"/>
          </a:p>
          <a:p>
            <a:r>
              <a:rPr lang="it-IT" dirty="0" smtClean="0"/>
              <a:t>b) concorrente (stesso distretto </a:t>
            </a:r>
            <a:r>
              <a:rPr lang="it-IT" dirty="0" err="1" smtClean="0"/>
              <a:t>anat-funz</a:t>
            </a:r>
            <a:r>
              <a:rPr lang="it-IT" dirty="0" smtClean="0"/>
              <a:t>.)</a:t>
            </a:r>
          </a:p>
          <a:p>
            <a:endParaRPr lang="it-IT" dirty="0" smtClean="0"/>
          </a:p>
          <a:p>
            <a:endParaRPr lang="it-IT" dirty="0" smtClean="0"/>
          </a:p>
        </p:txBody>
      </p:sp>
      <p:sp>
        <p:nvSpPr>
          <p:cNvPr id="4" name="Freccia in giù 3"/>
          <p:cNvSpPr/>
          <p:nvPr/>
        </p:nvSpPr>
        <p:spPr>
          <a:xfrm>
            <a:off x="2987824" y="3933056"/>
            <a:ext cx="360040" cy="690376"/>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rgbClr val="00B05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67494"/>
            <a:ext cx="9036496" cy="1399032"/>
          </a:xfrm>
        </p:spPr>
        <p:txBody>
          <a:bodyPr>
            <a:normAutofit/>
          </a:bodyPr>
          <a:lstStyle/>
          <a:p>
            <a:r>
              <a:rPr lang="it-IT" sz="3200" b="1" dirty="0" err="1">
                <a:solidFill>
                  <a:schemeClr val="tx1"/>
                </a:solidFill>
                <a:effectLst/>
              </a:rPr>
              <a:t>Cass</a:t>
            </a:r>
            <a:r>
              <a:rPr lang="it-IT" sz="3200" b="1" dirty="0">
                <a:solidFill>
                  <a:schemeClr val="tx1"/>
                </a:solidFill>
                <a:effectLst/>
              </a:rPr>
              <a:t>. </a:t>
            </a:r>
            <a:r>
              <a:rPr lang="it-IT" sz="3200" b="1" dirty="0" err="1">
                <a:solidFill>
                  <a:schemeClr val="tx1"/>
                </a:solidFill>
                <a:effectLst/>
              </a:rPr>
              <a:t>Civ</a:t>
            </a:r>
            <a:r>
              <a:rPr lang="it-IT" sz="3200" b="1" dirty="0">
                <a:solidFill>
                  <a:schemeClr val="tx1"/>
                </a:solidFill>
                <a:effectLst/>
              </a:rPr>
              <a:t>., sez. III, 19 marzo 2014, n. </a:t>
            </a:r>
            <a:r>
              <a:rPr lang="it-IT" sz="3200" b="1" dirty="0" smtClean="0">
                <a:solidFill>
                  <a:schemeClr val="tx1"/>
                </a:solidFill>
                <a:effectLst/>
              </a:rPr>
              <a:t>6341</a:t>
            </a:r>
            <a:endParaRPr lang="it-IT" sz="3200" dirty="0">
              <a:solidFill>
                <a:schemeClr val="tx1"/>
              </a:solidFill>
            </a:endParaRPr>
          </a:p>
        </p:txBody>
      </p:sp>
      <p:sp>
        <p:nvSpPr>
          <p:cNvPr id="3" name="Segnaposto contenuto 2"/>
          <p:cNvSpPr>
            <a:spLocks noGrp="1"/>
          </p:cNvSpPr>
          <p:nvPr>
            <p:ph idx="1"/>
          </p:nvPr>
        </p:nvSpPr>
        <p:spPr>
          <a:xfrm>
            <a:off x="107504" y="1916832"/>
            <a:ext cx="8712968" cy="4572000"/>
          </a:xfrm>
        </p:spPr>
        <p:txBody>
          <a:bodyPr/>
          <a:lstStyle/>
          <a:p>
            <a:pPr>
              <a:buClr>
                <a:srgbClr val="FFC000"/>
              </a:buClr>
              <a:buFont typeface="Wingdings" panose="05000000000000000000" pitchFamily="2" charset="2"/>
              <a:buChar char="Ø"/>
            </a:pPr>
            <a:r>
              <a:rPr lang="it-IT" dirty="0" smtClean="0"/>
              <a:t>Frattura dell’omero scomposta</a:t>
            </a:r>
          </a:p>
          <a:p>
            <a:pPr>
              <a:buClr>
                <a:srgbClr val="FFC000"/>
              </a:buClr>
              <a:buFont typeface="Wingdings" panose="05000000000000000000" pitchFamily="2" charset="2"/>
              <a:buChar char="Ø"/>
            </a:pPr>
            <a:r>
              <a:rPr lang="it-IT" dirty="0" smtClean="0"/>
              <a:t>Intervento chirurgico all’arto superiore</a:t>
            </a:r>
          </a:p>
          <a:p>
            <a:pPr marL="64008" indent="0">
              <a:buNone/>
            </a:pPr>
            <a:r>
              <a:rPr lang="it-IT" dirty="0" smtClean="0"/>
              <a:t>            </a:t>
            </a:r>
            <a:endParaRPr lang="it-IT" dirty="0"/>
          </a:p>
          <a:p>
            <a:pPr marL="64008" indent="0">
              <a:buNone/>
            </a:pPr>
            <a:r>
              <a:rPr lang="it-IT" dirty="0"/>
              <a:t> </a:t>
            </a:r>
            <a:r>
              <a:rPr lang="it-IT" dirty="0" smtClean="0"/>
              <a:t>                    invalidità di 5% superiore</a:t>
            </a:r>
          </a:p>
          <a:p>
            <a:pPr marL="64008" indent="0">
              <a:buNone/>
            </a:pPr>
            <a:endParaRPr lang="it-IT" dirty="0" smtClean="0"/>
          </a:p>
          <a:p>
            <a:pPr>
              <a:buClr>
                <a:srgbClr val="FFCC00"/>
              </a:buClr>
              <a:buFont typeface="Wingdings" panose="05000000000000000000" pitchFamily="2" charset="2"/>
              <a:buChar char="Ø"/>
            </a:pPr>
            <a:r>
              <a:rPr lang="it-IT" b="1" dirty="0" smtClean="0"/>
              <a:t>Liquidazione del danno in misura pari ad un’invalidità del 5%</a:t>
            </a:r>
            <a:endParaRPr lang="it-IT" b="1" dirty="0"/>
          </a:p>
          <a:p>
            <a:pPr marL="64008" indent="0">
              <a:buNone/>
            </a:pPr>
            <a:endParaRPr lang="it-IT" dirty="0"/>
          </a:p>
        </p:txBody>
      </p:sp>
      <p:sp>
        <p:nvSpPr>
          <p:cNvPr id="4" name="Freccia angolare in su 3"/>
          <p:cNvSpPr/>
          <p:nvPr/>
        </p:nvSpPr>
        <p:spPr>
          <a:xfrm rot="5400000">
            <a:off x="1355161" y="3104964"/>
            <a:ext cx="1008112" cy="792088"/>
          </a:xfrm>
          <a:prstGeom prst="ben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966158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16632"/>
            <a:ext cx="8229600" cy="1399032"/>
          </a:xfrm>
        </p:spPr>
        <p:txBody>
          <a:bodyPr>
            <a:normAutofit/>
          </a:bodyPr>
          <a:lstStyle/>
          <a:p>
            <a:r>
              <a:rPr lang="it-IT" sz="2800" b="1" dirty="0">
                <a:solidFill>
                  <a:schemeClr val="tx1"/>
                </a:solidFill>
                <a:effectLst/>
              </a:rPr>
              <a:t>La Corte di </a:t>
            </a:r>
            <a:r>
              <a:rPr lang="it-IT" sz="2800" b="1" dirty="0" smtClean="0">
                <a:solidFill>
                  <a:schemeClr val="tx1"/>
                </a:solidFill>
                <a:effectLst/>
              </a:rPr>
              <a:t>Cassazione</a:t>
            </a:r>
            <a:r>
              <a:rPr lang="it-IT" sz="2800" b="1" dirty="0">
                <a:solidFill>
                  <a:schemeClr val="tx1"/>
                </a:solidFill>
                <a:effectLst/>
              </a:rPr>
              <a:t>, accogliendo il ricorso del paziente, ha ritenuto scorretta tale </a:t>
            </a:r>
            <a:r>
              <a:rPr lang="it-IT" sz="2800" b="1" dirty="0" smtClean="0">
                <a:solidFill>
                  <a:schemeClr val="tx1"/>
                </a:solidFill>
                <a:effectLst/>
              </a:rPr>
              <a:t>procedura.</a:t>
            </a:r>
            <a:endParaRPr lang="it-IT" sz="2800" b="1" dirty="0">
              <a:solidFill>
                <a:schemeClr val="tx1"/>
              </a:solidFill>
            </a:endParaRPr>
          </a:p>
        </p:txBody>
      </p:sp>
      <p:sp>
        <p:nvSpPr>
          <p:cNvPr id="3" name="Segnaposto contenuto 2"/>
          <p:cNvSpPr>
            <a:spLocks noGrp="1"/>
          </p:cNvSpPr>
          <p:nvPr>
            <p:ph idx="1"/>
          </p:nvPr>
        </p:nvSpPr>
        <p:spPr>
          <a:xfrm>
            <a:off x="0" y="1772816"/>
            <a:ext cx="8964488" cy="4680520"/>
          </a:xfrm>
        </p:spPr>
        <p:txBody>
          <a:bodyPr>
            <a:normAutofit fontScale="92500" lnSpcReduction="10000"/>
          </a:bodyPr>
          <a:lstStyle/>
          <a:p>
            <a:pPr algn="just">
              <a:buClr>
                <a:srgbClr val="FFC000"/>
              </a:buClr>
              <a:buFont typeface="Wingdings" panose="05000000000000000000" pitchFamily="2" charset="2"/>
              <a:buChar char="Ø"/>
            </a:pPr>
            <a:r>
              <a:rPr lang="it-IT" sz="2800" b="1" dirty="0"/>
              <a:t>L’</a:t>
            </a:r>
            <a:r>
              <a:rPr lang="it-IT" sz="2800" b="1" dirty="0">
                <a:solidFill>
                  <a:srgbClr val="FFC000"/>
                </a:solidFill>
              </a:rPr>
              <a:t>invalidità</a:t>
            </a:r>
            <a:r>
              <a:rPr lang="it-IT" sz="2800" b="1" dirty="0"/>
              <a:t> deve essere individuata </a:t>
            </a:r>
            <a:r>
              <a:rPr lang="it-IT" sz="2800" b="1" dirty="0">
                <a:solidFill>
                  <a:srgbClr val="FFC000"/>
                </a:solidFill>
              </a:rPr>
              <a:t>dal punto percentuale corrispondente a quanto non sarebbe stato eliminabile </a:t>
            </a:r>
            <a:r>
              <a:rPr lang="it-IT" sz="2800" b="1" dirty="0"/>
              <a:t>fino</a:t>
            </a:r>
            <a:r>
              <a:rPr lang="it-IT" sz="2800" b="1" dirty="0">
                <a:solidFill>
                  <a:srgbClr val="FFC000"/>
                </a:solidFill>
              </a:rPr>
              <a:t> a quello corrispondente alla compromissione effettivamente </a:t>
            </a:r>
            <a:r>
              <a:rPr lang="it-IT" sz="2800" b="1" dirty="0" smtClean="0">
                <a:solidFill>
                  <a:srgbClr val="FFC000"/>
                </a:solidFill>
              </a:rPr>
              <a:t>risultante</a:t>
            </a:r>
            <a:endParaRPr lang="it-IT" sz="2800" dirty="0" smtClean="0"/>
          </a:p>
          <a:p>
            <a:pPr marL="64008" indent="0">
              <a:buClr>
                <a:srgbClr val="FFC000"/>
              </a:buClr>
              <a:buNone/>
            </a:pPr>
            <a:r>
              <a:rPr lang="it-IT" sz="2800" dirty="0" smtClean="0"/>
              <a:t>                                       </a:t>
            </a:r>
            <a:r>
              <a:rPr lang="it-IT" sz="2800" b="1" dirty="0" smtClean="0">
                <a:solidFill>
                  <a:srgbClr val="C00000"/>
                </a:solidFill>
              </a:rPr>
              <a:t>ovvero</a:t>
            </a:r>
          </a:p>
          <a:p>
            <a:pPr>
              <a:buClr>
                <a:srgbClr val="FFC000"/>
              </a:buClr>
              <a:buFont typeface="Wingdings" panose="05000000000000000000" pitchFamily="2" charset="2"/>
              <a:buChar char="Ø"/>
            </a:pPr>
            <a:r>
              <a:rPr lang="it-IT" sz="2800" b="1" dirty="0" smtClean="0"/>
              <a:t>Riconoscimento del </a:t>
            </a:r>
            <a:r>
              <a:rPr lang="it-IT" sz="2800" b="1" dirty="0"/>
              <a:t>maggior danno </a:t>
            </a:r>
            <a:r>
              <a:rPr lang="it-IT" sz="2800" b="1" dirty="0" smtClean="0"/>
              <a:t>nella </a:t>
            </a:r>
            <a:r>
              <a:rPr lang="it-IT" sz="2800" b="1" dirty="0"/>
              <a:t>percentuale che va </a:t>
            </a:r>
            <a:r>
              <a:rPr lang="it-IT" sz="2800" b="1" dirty="0">
                <a:solidFill>
                  <a:srgbClr val="FFC000"/>
                </a:solidFill>
              </a:rPr>
              <a:t>dal 5% al 10</a:t>
            </a:r>
            <a:r>
              <a:rPr lang="it-IT" sz="2800" b="1" dirty="0" smtClean="0">
                <a:solidFill>
                  <a:srgbClr val="FFC000"/>
                </a:solidFill>
              </a:rPr>
              <a:t>%</a:t>
            </a:r>
            <a:endParaRPr lang="it-IT" sz="2800" b="1" dirty="0" smtClean="0"/>
          </a:p>
          <a:p>
            <a:pPr marL="64008" indent="0">
              <a:buClr>
                <a:srgbClr val="FFC000"/>
              </a:buClr>
              <a:buNone/>
            </a:pPr>
            <a:endParaRPr lang="it-IT" sz="900" b="1" dirty="0" smtClean="0"/>
          </a:p>
          <a:p>
            <a:pPr marL="64008" indent="0" algn="just">
              <a:buClr>
                <a:srgbClr val="FFC000"/>
              </a:buClr>
              <a:buNone/>
            </a:pPr>
            <a:r>
              <a:rPr lang="it-IT" sz="2800" b="1" dirty="0" smtClean="0"/>
              <a:t>(ben diverso </a:t>
            </a:r>
            <a:r>
              <a:rPr lang="it-IT" sz="2800" b="1" dirty="0"/>
              <a:t>che riconoscere un danno </a:t>
            </a:r>
            <a:r>
              <a:rPr lang="it-IT" sz="2800" b="1" dirty="0" smtClean="0"/>
              <a:t>risarcibile pari </a:t>
            </a:r>
            <a:r>
              <a:rPr lang="it-IT" sz="2800" b="1" dirty="0"/>
              <a:t>al 5%, </a:t>
            </a:r>
            <a:r>
              <a:rPr lang="it-IT" sz="2800" b="1" dirty="0" smtClean="0"/>
              <a:t>dato </a:t>
            </a:r>
            <a:r>
              <a:rPr lang="it-IT" sz="2800" b="1" dirty="0"/>
              <a:t>che la valutazione del danno </a:t>
            </a:r>
            <a:r>
              <a:rPr lang="it-IT" sz="2800" b="1" dirty="0" smtClean="0"/>
              <a:t>nelle Tabelle</a:t>
            </a:r>
            <a:r>
              <a:rPr lang="it-IT" sz="2800" b="1" dirty="0"/>
              <a:t>, per punteggi crescenti di I.P., non varia in misura </a:t>
            </a:r>
            <a:r>
              <a:rPr lang="it-IT" sz="2800" b="1" dirty="0" smtClean="0"/>
              <a:t>proporzionale, </a:t>
            </a:r>
            <a:r>
              <a:rPr lang="it-IT" sz="2800" b="1" dirty="0"/>
              <a:t>ma </a:t>
            </a:r>
            <a:r>
              <a:rPr lang="it-IT" sz="2800" b="1" dirty="0" smtClean="0"/>
              <a:t>progressiva)</a:t>
            </a:r>
            <a:endParaRPr lang="it-IT" sz="2800" b="1" dirty="0"/>
          </a:p>
          <a:p>
            <a:pPr algn="just">
              <a:buClr>
                <a:srgbClr val="FFC000"/>
              </a:buClr>
              <a:buFont typeface="Wingdings" panose="05000000000000000000" pitchFamily="2" charset="2"/>
              <a:buChar char="Ø"/>
            </a:pPr>
            <a:endParaRPr lang="it-IT" dirty="0"/>
          </a:p>
        </p:txBody>
      </p:sp>
    </p:spTree>
    <p:extLst>
      <p:ext uri="{BB962C8B-B14F-4D97-AF65-F5344CB8AC3E}">
        <p14:creationId xmlns:p14="http://schemas.microsoft.com/office/powerpoint/2010/main" val="26473380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179512" y="260648"/>
            <a:ext cx="8229600" cy="5537770"/>
          </a:xfrm>
        </p:spPr>
        <p:txBody>
          <a:bodyPr>
            <a:normAutofit fontScale="90000"/>
          </a:bodyPr>
          <a:lstStyle/>
          <a:p>
            <a:pPr algn="just"/>
            <a:r>
              <a:rPr lang="it-IT" sz="2400" b="1" dirty="0">
                <a:solidFill>
                  <a:srgbClr val="FFC000"/>
                </a:solidFill>
                <a:effectLst/>
              </a:rPr>
              <a:t>Nel liquidare</a:t>
            </a:r>
            <a:r>
              <a:rPr lang="it-IT" sz="2400" b="1" dirty="0">
                <a:solidFill>
                  <a:schemeClr val="tx1"/>
                </a:solidFill>
                <a:effectLst/>
              </a:rPr>
              <a:t> il danno secondo il sistema tabellare, considerare </a:t>
            </a:r>
            <a:r>
              <a:rPr lang="it-IT" sz="2400" b="1" dirty="0">
                <a:solidFill>
                  <a:srgbClr val="FFC000"/>
                </a:solidFill>
                <a:effectLst/>
              </a:rPr>
              <a:t>l’equivalente di un’invalidità del 5% </a:t>
            </a:r>
            <a:r>
              <a:rPr lang="it-IT" sz="2400" b="1" dirty="0">
                <a:solidFill>
                  <a:schemeClr val="tx1"/>
                </a:solidFill>
                <a:effectLst/>
              </a:rPr>
              <a:t>significa considerare un </a:t>
            </a:r>
            <a:r>
              <a:rPr lang="it-IT" sz="2400" b="1" dirty="0">
                <a:solidFill>
                  <a:srgbClr val="FFC000"/>
                </a:solidFill>
                <a:effectLst/>
              </a:rPr>
              <a:t>danno-evento diverso </a:t>
            </a:r>
            <a:r>
              <a:rPr lang="it-IT" sz="2400" b="1" dirty="0">
                <a:solidFill>
                  <a:schemeClr val="tx1"/>
                </a:solidFill>
                <a:effectLst/>
              </a:rPr>
              <a:t>da quello cagionato dai responsabili, perché la loro condotta ha cagionato il danno-evento rappresentato non dalla perdita dell’integrità fisica </a:t>
            </a:r>
            <a:r>
              <a:rPr lang="it-IT" sz="2400" b="1" dirty="0" smtClean="0">
                <a:solidFill>
                  <a:schemeClr val="tx1"/>
                </a:solidFill>
                <a:effectLst/>
              </a:rPr>
              <a:t>dallo </a:t>
            </a:r>
            <a:r>
              <a:rPr lang="it-IT" sz="2400" b="1" dirty="0">
                <a:solidFill>
                  <a:schemeClr val="tx1"/>
                </a:solidFill>
                <a:effectLst/>
              </a:rPr>
              <a:t>zero al 5%, bensì in quella </a:t>
            </a:r>
            <a:r>
              <a:rPr lang="it-IT" sz="2400" b="1" dirty="0">
                <a:solidFill>
                  <a:srgbClr val="FFC000"/>
                </a:solidFill>
                <a:effectLst/>
              </a:rPr>
              <a:t>dal 5% al 10%</a:t>
            </a:r>
            <a:br>
              <a:rPr lang="it-IT" sz="2400" b="1" dirty="0">
                <a:solidFill>
                  <a:srgbClr val="FFC000"/>
                </a:solidFill>
                <a:effectLst/>
              </a:rPr>
            </a:br>
            <a:r>
              <a:rPr lang="it-IT" sz="2400" b="1" dirty="0">
                <a:solidFill>
                  <a:schemeClr val="tx1"/>
                </a:solidFill>
                <a:effectLst/>
              </a:rPr>
              <a:t> </a:t>
            </a:r>
            <a:r>
              <a:rPr lang="it-IT" sz="2400" b="1" dirty="0" smtClean="0">
                <a:solidFill>
                  <a:schemeClr val="tx1"/>
                </a:solidFill>
                <a:effectLst/>
              </a:rPr>
              <a:t/>
            </a:r>
            <a:br>
              <a:rPr lang="it-IT" sz="2400" b="1" dirty="0" smtClean="0">
                <a:solidFill>
                  <a:schemeClr val="tx1"/>
                </a:solidFill>
                <a:effectLst/>
              </a:rPr>
            </a:br>
            <a:r>
              <a:rPr lang="it-IT" sz="2400" b="1" dirty="0">
                <a:solidFill>
                  <a:schemeClr val="tx1"/>
                </a:solidFill>
                <a:effectLst/>
              </a:rPr>
              <a:t/>
            </a:r>
            <a:br>
              <a:rPr lang="it-IT" sz="2400" b="1" dirty="0">
                <a:solidFill>
                  <a:schemeClr val="tx1"/>
                </a:solidFill>
                <a:effectLst/>
              </a:rPr>
            </a:br>
            <a:r>
              <a:rPr lang="it-IT" sz="2400" b="1" dirty="0">
                <a:solidFill>
                  <a:schemeClr val="tx1"/>
                </a:solidFill>
                <a:effectLst/>
              </a:rPr>
              <a:t>L’adozione di tale criterio, essendo l’importo previsto dalla tabella di Euro 14.501,00 avrebbe determinato, una volta sottratto quello corrispondente all’invalidità al 5%, che era stato invece, riconosciuto, pari ad Euro 4.352,00 un dovuto di Euro 10.149,00.</a:t>
            </a:r>
            <a:r>
              <a:rPr lang="it-IT" sz="2400" dirty="0">
                <a:effectLst/>
              </a:rPr>
              <a:t> </a:t>
            </a:r>
            <a:br>
              <a:rPr lang="it-IT" sz="2400" dirty="0">
                <a:effectLst/>
              </a:rPr>
            </a:br>
            <a:endParaRPr lang="it-IT" sz="2400" dirty="0"/>
          </a:p>
        </p:txBody>
      </p:sp>
    </p:spTree>
    <p:extLst>
      <p:ext uri="{BB962C8B-B14F-4D97-AF65-F5344CB8AC3E}">
        <p14:creationId xmlns:p14="http://schemas.microsoft.com/office/powerpoint/2010/main" val="8935552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9512" y="260648"/>
            <a:ext cx="8229600" cy="5897810"/>
          </a:xfrm>
        </p:spPr>
        <p:txBody>
          <a:bodyPr>
            <a:normAutofit/>
          </a:bodyPr>
          <a:lstStyle/>
          <a:p>
            <a:pPr algn="just"/>
            <a:r>
              <a:rPr lang="it-IT" sz="2800" b="1" dirty="0">
                <a:solidFill>
                  <a:srgbClr val="FFCC00"/>
                </a:solidFill>
                <a:effectLst/>
              </a:rPr>
              <a:t>DIFFERENZA DEI VALORI MONETARI</a:t>
            </a:r>
            <a:r>
              <a:rPr lang="it-IT" sz="2400" b="1" dirty="0">
                <a:solidFill>
                  <a:schemeClr val="tx1"/>
                </a:solidFill>
                <a:effectLst/>
              </a:rPr>
              <a:t/>
            </a:r>
            <a:br>
              <a:rPr lang="it-IT" sz="2400" b="1" dirty="0">
                <a:solidFill>
                  <a:schemeClr val="tx1"/>
                </a:solidFill>
                <a:effectLst/>
              </a:rPr>
            </a:br>
            <a:r>
              <a:rPr lang="it-IT" sz="2400" b="1" dirty="0">
                <a:solidFill>
                  <a:schemeClr val="tx1"/>
                </a:solidFill>
                <a:effectLst/>
              </a:rPr>
              <a:t/>
            </a:r>
            <a:br>
              <a:rPr lang="it-IT" sz="2400" b="1" dirty="0">
                <a:solidFill>
                  <a:schemeClr val="tx1"/>
                </a:solidFill>
                <a:effectLst/>
              </a:rPr>
            </a:br>
            <a:r>
              <a:rPr lang="it-IT" sz="2400" b="1" dirty="0" smtClean="0">
                <a:solidFill>
                  <a:schemeClr val="tx1"/>
                </a:solidFill>
                <a:effectLst/>
              </a:rPr>
              <a:t>Per </a:t>
            </a:r>
            <a:r>
              <a:rPr lang="it-IT" sz="2400" b="1" dirty="0">
                <a:solidFill>
                  <a:schemeClr val="tx1"/>
                </a:solidFill>
                <a:effectLst/>
              </a:rPr>
              <a:t>questo motivo in tutti i casi in cui sia necessario “scorporare” l’aggravamento del danno alla salute dal danno originario, il calcolo differenziale va compiuto non sottraendo il grado di invalidità permanente effettivamente residuato, da quello che sarebbe residuato se non vi fosse stato l’aggravamento dovuto all’imperizia del medico, ma sottraendo il risarcimento effettivamente dovuto, da quello che sarebbe stato dovuto se non vi fosse stato il danno iatrogeno</a:t>
            </a:r>
            <a:r>
              <a:rPr lang="it-IT" sz="2400" b="1" dirty="0" smtClean="0">
                <a:solidFill>
                  <a:schemeClr val="tx1"/>
                </a:solidFill>
                <a:effectLst/>
              </a:rPr>
              <a:t>.</a:t>
            </a:r>
            <a:endParaRPr lang="it-IT" sz="2400" b="1" dirty="0">
              <a:solidFill>
                <a:schemeClr val="tx1"/>
              </a:solidFill>
            </a:endParaRPr>
          </a:p>
        </p:txBody>
      </p:sp>
    </p:spTree>
    <p:extLst>
      <p:ext uri="{BB962C8B-B14F-4D97-AF65-F5344CB8AC3E}">
        <p14:creationId xmlns:p14="http://schemas.microsoft.com/office/powerpoint/2010/main" val="1252397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88640"/>
            <a:ext cx="8229600" cy="1217290"/>
          </a:xfrm>
        </p:spPr>
        <p:txBody>
          <a:bodyPr>
            <a:normAutofit/>
          </a:bodyPr>
          <a:lstStyle/>
          <a:p>
            <a:r>
              <a:rPr lang="it-IT" sz="3200" b="1" dirty="0" err="1" smtClean="0">
                <a:solidFill>
                  <a:schemeClr val="tx1"/>
                </a:solidFill>
                <a:effectLst/>
              </a:rPr>
              <a:t>Trib</a:t>
            </a:r>
            <a:r>
              <a:rPr lang="it-IT" sz="3200" b="1" dirty="0" smtClean="0">
                <a:solidFill>
                  <a:schemeClr val="tx1"/>
                </a:solidFill>
                <a:effectLst/>
              </a:rPr>
              <a:t>. </a:t>
            </a:r>
            <a:r>
              <a:rPr lang="it-IT" sz="3200" b="1" dirty="0">
                <a:solidFill>
                  <a:schemeClr val="tx1"/>
                </a:solidFill>
                <a:effectLst/>
              </a:rPr>
              <a:t>di </a:t>
            </a:r>
            <a:r>
              <a:rPr lang="it-IT" sz="3200" b="1" dirty="0" smtClean="0">
                <a:solidFill>
                  <a:schemeClr val="tx1"/>
                </a:solidFill>
                <a:effectLst/>
              </a:rPr>
              <a:t>Mantova, 5 aprile 2016, n. 429</a:t>
            </a:r>
            <a:endParaRPr lang="it-IT" sz="3200" dirty="0">
              <a:solidFill>
                <a:schemeClr val="tx1"/>
              </a:solidFill>
            </a:endParaRPr>
          </a:p>
        </p:txBody>
      </p:sp>
      <p:sp>
        <p:nvSpPr>
          <p:cNvPr id="3" name="Segnaposto contenuto 2"/>
          <p:cNvSpPr>
            <a:spLocks noGrp="1"/>
          </p:cNvSpPr>
          <p:nvPr>
            <p:ph idx="1"/>
          </p:nvPr>
        </p:nvSpPr>
        <p:spPr>
          <a:xfrm>
            <a:off x="323528" y="1628800"/>
            <a:ext cx="8229600" cy="4896544"/>
          </a:xfrm>
        </p:spPr>
        <p:txBody>
          <a:bodyPr>
            <a:normAutofit/>
          </a:bodyPr>
          <a:lstStyle/>
          <a:p>
            <a:pPr algn="just">
              <a:buClr>
                <a:srgbClr val="FFC000"/>
              </a:buClr>
              <a:buFont typeface="Wingdings" panose="05000000000000000000" pitchFamily="2" charset="2"/>
              <a:buChar char="Ø"/>
            </a:pPr>
            <a:r>
              <a:rPr lang="it-IT" sz="2400" dirty="0" smtClean="0"/>
              <a:t>caso </a:t>
            </a:r>
            <a:r>
              <a:rPr lang="it-IT" sz="2400" dirty="0"/>
              <a:t>di </a:t>
            </a:r>
            <a:r>
              <a:rPr lang="it-IT" sz="2400" dirty="0">
                <a:solidFill>
                  <a:srgbClr val="FFCC00"/>
                </a:solidFill>
              </a:rPr>
              <a:t>responsabilità sanitaria</a:t>
            </a:r>
            <a:r>
              <a:rPr lang="it-IT" sz="2400" dirty="0"/>
              <a:t> in cui la scelta terapeutica del medico riguardo a una pregressa lesione del paziente si era rivelata </a:t>
            </a:r>
            <a:r>
              <a:rPr lang="it-IT" sz="2400" dirty="0" smtClean="0"/>
              <a:t>erronea</a:t>
            </a:r>
            <a:r>
              <a:rPr lang="it-IT" sz="2800" dirty="0" smtClean="0"/>
              <a:t>;</a:t>
            </a:r>
          </a:p>
          <a:p>
            <a:pPr marL="64008" indent="0" algn="just">
              <a:buClr>
                <a:srgbClr val="FFC000"/>
              </a:buClr>
              <a:buNone/>
            </a:pPr>
            <a:endParaRPr lang="it-IT" sz="1400" dirty="0" smtClean="0"/>
          </a:p>
          <a:p>
            <a:pPr algn="just">
              <a:buClr>
                <a:srgbClr val="FFC000"/>
              </a:buClr>
              <a:buFont typeface="Wingdings" panose="05000000000000000000" pitchFamily="2" charset="2"/>
              <a:buChar char="Ø"/>
            </a:pPr>
            <a:r>
              <a:rPr lang="it-IT" sz="2400" dirty="0"/>
              <a:t>a</a:t>
            </a:r>
            <a:r>
              <a:rPr lang="it-IT" sz="2400" dirty="0" smtClean="0"/>
              <a:t>pplicazione del </a:t>
            </a:r>
            <a:r>
              <a:rPr lang="it-IT" sz="2400" dirty="0" smtClean="0">
                <a:solidFill>
                  <a:srgbClr val="FFCC00"/>
                </a:solidFill>
              </a:rPr>
              <a:t>criterio </a:t>
            </a:r>
            <a:r>
              <a:rPr lang="it-IT" sz="2400" dirty="0">
                <a:solidFill>
                  <a:srgbClr val="FFCC00"/>
                </a:solidFill>
              </a:rPr>
              <a:t>differenziale tra punti </a:t>
            </a:r>
            <a:r>
              <a:rPr lang="it-IT" sz="2400" dirty="0" smtClean="0">
                <a:solidFill>
                  <a:srgbClr val="FFCC00"/>
                </a:solidFill>
              </a:rPr>
              <a:t>d'invalidità</a:t>
            </a:r>
            <a:r>
              <a:rPr lang="it-IT" sz="2400" dirty="0" smtClean="0"/>
              <a:t>, </a:t>
            </a:r>
            <a:r>
              <a:rPr lang="it-IT" sz="2400" dirty="0"/>
              <a:t>addebitando al medico il discrimine tra l'invalidità residua determinata dal CTU nel 12% e l'incidenza del danno iatrogeno incrementativo, individuata nella misura del 6</a:t>
            </a:r>
            <a:r>
              <a:rPr lang="it-IT" sz="2400" dirty="0" smtClean="0"/>
              <a:t>%;</a:t>
            </a:r>
            <a:endParaRPr lang="it-IT" sz="2400" dirty="0"/>
          </a:p>
          <a:p>
            <a:pPr marL="64008" indent="0" algn="just">
              <a:buClr>
                <a:srgbClr val="FFC000"/>
              </a:buClr>
              <a:buNone/>
            </a:pPr>
            <a:endParaRPr lang="it-IT" sz="1400" dirty="0" smtClean="0"/>
          </a:p>
          <a:p>
            <a:pPr algn="just">
              <a:buClr>
                <a:srgbClr val="FFC000"/>
              </a:buClr>
              <a:buFont typeface="Wingdings" panose="05000000000000000000" pitchFamily="2" charset="2"/>
              <a:buChar char="Ø"/>
            </a:pPr>
            <a:r>
              <a:rPr lang="it-IT" sz="2400" dirty="0"/>
              <a:t>l</a:t>
            </a:r>
            <a:r>
              <a:rPr lang="it-IT" sz="2400" dirty="0" smtClean="0"/>
              <a:t>iquidazione del </a:t>
            </a:r>
            <a:r>
              <a:rPr lang="it-IT" sz="2400" dirty="0"/>
              <a:t>danno biologico nella misura </a:t>
            </a:r>
            <a:r>
              <a:rPr lang="it-IT" sz="2400" dirty="0" smtClean="0"/>
              <a:t>corrispondente </a:t>
            </a:r>
            <a:r>
              <a:rPr lang="it-IT" sz="2400" dirty="0"/>
              <a:t>alla percentuale del 6%.</a:t>
            </a:r>
          </a:p>
        </p:txBody>
      </p:sp>
    </p:spTree>
    <p:extLst>
      <p:ext uri="{BB962C8B-B14F-4D97-AF65-F5344CB8AC3E}">
        <p14:creationId xmlns:p14="http://schemas.microsoft.com/office/powerpoint/2010/main" val="1085272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3600" b="1" dirty="0" err="1">
                <a:solidFill>
                  <a:schemeClr val="tx1"/>
                </a:solidFill>
                <a:effectLst/>
              </a:rPr>
              <a:t>Trib</a:t>
            </a:r>
            <a:r>
              <a:rPr lang="it-IT" sz="3600" b="1" dirty="0">
                <a:solidFill>
                  <a:schemeClr val="tx1"/>
                </a:solidFill>
                <a:effectLst/>
              </a:rPr>
              <a:t>. Milano Sez. 1 Civile, </a:t>
            </a:r>
            <a:r>
              <a:rPr lang="it-IT" sz="3600" b="1" dirty="0" smtClean="0">
                <a:solidFill>
                  <a:schemeClr val="tx1"/>
                </a:solidFill>
                <a:effectLst/>
              </a:rPr>
              <a:t>23.08.2016, Dott.ssa </a:t>
            </a:r>
            <a:r>
              <a:rPr lang="it-IT" sz="3600" b="1" dirty="0">
                <a:solidFill>
                  <a:schemeClr val="tx1"/>
                </a:solidFill>
                <a:effectLst/>
              </a:rPr>
              <a:t>Martina </a:t>
            </a:r>
            <a:r>
              <a:rPr lang="it-IT" sz="3600" b="1" dirty="0" smtClean="0">
                <a:solidFill>
                  <a:schemeClr val="tx1"/>
                </a:solidFill>
                <a:effectLst/>
              </a:rPr>
              <a:t>Flamini</a:t>
            </a:r>
            <a:r>
              <a:rPr lang="it-IT" sz="2800" dirty="0">
                <a:effectLst/>
              </a:rPr>
              <a:t/>
            </a:r>
            <a:br>
              <a:rPr lang="it-IT" sz="2800" dirty="0">
                <a:effectLst/>
              </a:rPr>
            </a:br>
            <a:endParaRPr lang="it-IT" sz="2800" dirty="0"/>
          </a:p>
        </p:txBody>
      </p:sp>
      <p:sp>
        <p:nvSpPr>
          <p:cNvPr id="4" name="Segnaposto contenuto 2"/>
          <p:cNvSpPr>
            <a:spLocks noGrp="1"/>
          </p:cNvSpPr>
          <p:nvPr>
            <p:ph idx="1"/>
          </p:nvPr>
        </p:nvSpPr>
        <p:spPr>
          <a:xfrm>
            <a:off x="323528" y="1628800"/>
            <a:ext cx="8229600" cy="4896544"/>
          </a:xfrm>
        </p:spPr>
        <p:txBody>
          <a:bodyPr>
            <a:normAutofit lnSpcReduction="10000"/>
          </a:bodyPr>
          <a:lstStyle/>
          <a:p>
            <a:pPr algn="just">
              <a:buClr>
                <a:srgbClr val="FFC000"/>
              </a:buClr>
              <a:buFont typeface="Wingdings" panose="05000000000000000000" pitchFamily="2" charset="2"/>
              <a:buChar char="Ø"/>
            </a:pPr>
            <a:r>
              <a:rPr lang="it-IT" sz="2400" dirty="0" smtClean="0"/>
              <a:t>caso </a:t>
            </a:r>
            <a:r>
              <a:rPr lang="it-IT" sz="2400" dirty="0"/>
              <a:t>di </a:t>
            </a:r>
            <a:r>
              <a:rPr lang="it-IT" sz="2400" dirty="0">
                <a:solidFill>
                  <a:srgbClr val="FFCC00"/>
                </a:solidFill>
              </a:rPr>
              <a:t>responsabilità sanitaria</a:t>
            </a:r>
            <a:r>
              <a:rPr lang="it-IT" sz="2400" dirty="0"/>
              <a:t> in cui </a:t>
            </a:r>
            <a:r>
              <a:rPr lang="it-IT" sz="2400" dirty="0" smtClean="0"/>
              <a:t>una donna affetta da carcinoma mammario veniva sottoposta ad intervento di mastectomia, trattamento evitabile </a:t>
            </a:r>
            <a:r>
              <a:rPr lang="it-IT" sz="2400" dirty="0"/>
              <a:t>qualora fossero state osservate le linee guida e </a:t>
            </a:r>
            <a:r>
              <a:rPr lang="it-IT" sz="2400" dirty="0" smtClean="0"/>
              <a:t>praticati ulteriori </a:t>
            </a:r>
            <a:r>
              <a:rPr lang="it-IT" sz="2400" dirty="0"/>
              <a:t>accertamenti strumentali </a:t>
            </a:r>
            <a:r>
              <a:rPr lang="it-IT" sz="2400" dirty="0" smtClean="0"/>
              <a:t>;</a:t>
            </a:r>
          </a:p>
          <a:p>
            <a:pPr marL="64008" indent="0" algn="just">
              <a:buClr>
                <a:srgbClr val="FFC000"/>
              </a:buClr>
              <a:buNone/>
            </a:pPr>
            <a:endParaRPr lang="it-IT" sz="2200" dirty="0" smtClean="0"/>
          </a:p>
          <a:p>
            <a:pPr algn="just">
              <a:buClr>
                <a:srgbClr val="FFC000"/>
              </a:buClr>
              <a:buFont typeface="Wingdings" panose="05000000000000000000" pitchFamily="2" charset="2"/>
              <a:buChar char="Ø"/>
            </a:pPr>
            <a:r>
              <a:rPr lang="it-IT" sz="2200" dirty="0"/>
              <a:t>il </a:t>
            </a:r>
            <a:r>
              <a:rPr lang="it-IT" sz="2200" b="1" dirty="0">
                <a:solidFill>
                  <a:srgbClr val="FFCC00"/>
                </a:solidFill>
              </a:rPr>
              <a:t>danno iatrogeno differenziale </a:t>
            </a:r>
            <a:r>
              <a:rPr lang="it-IT" sz="2200" dirty="0"/>
              <a:t>è stato valutato, rispetto alla complessiva invalidità (20%), in misura pari al 10</a:t>
            </a:r>
            <a:r>
              <a:rPr lang="it-IT" sz="2200" dirty="0" smtClean="0"/>
              <a:t>%;</a:t>
            </a:r>
            <a:endParaRPr lang="it-IT" sz="2200" dirty="0"/>
          </a:p>
          <a:p>
            <a:pPr algn="just">
              <a:buClr>
                <a:srgbClr val="FFC000"/>
              </a:buClr>
              <a:buFont typeface="Wingdings" panose="05000000000000000000" pitchFamily="2" charset="2"/>
              <a:buChar char="Ø"/>
            </a:pPr>
            <a:endParaRPr lang="it-IT" sz="2200" dirty="0" smtClean="0"/>
          </a:p>
          <a:p>
            <a:pPr algn="just">
              <a:buClr>
                <a:srgbClr val="FFC000"/>
              </a:buClr>
              <a:buFont typeface="Wingdings" panose="05000000000000000000" pitchFamily="2" charset="2"/>
              <a:buChar char="Ø"/>
            </a:pPr>
            <a:r>
              <a:rPr lang="it-IT" sz="2400" dirty="0" smtClean="0"/>
              <a:t>liquidazione del </a:t>
            </a:r>
            <a:r>
              <a:rPr lang="it-IT" sz="2400" dirty="0"/>
              <a:t>danno biologico per valori monetari e non per grado di invalidità in </a:t>
            </a:r>
            <a:r>
              <a:rPr lang="it-IT" sz="2400" dirty="0" smtClean="0"/>
              <a:t>percentuale.</a:t>
            </a:r>
            <a:endParaRPr lang="it-IT" sz="2400" dirty="0"/>
          </a:p>
        </p:txBody>
      </p:sp>
    </p:spTree>
    <p:extLst>
      <p:ext uri="{BB962C8B-B14F-4D97-AF65-F5344CB8AC3E}">
        <p14:creationId xmlns:p14="http://schemas.microsoft.com/office/powerpoint/2010/main" val="25677198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16632"/>
            <a:ext cx="8229600" cy="1399032"/>
          </a:xfrm>
        </p:spPr>
        <p:txBody>
          <a:bodyPr/>
          <a:lstStyle/>
          <a:p>
            <a:r>
              <a:rPr lang="it-IT" b="1" dirty="0" smtClean="0">
                <a:solidFill>
                  <a:schemeClr val="tx1"/>
                </a:solidFill>
              </a:rPr>
              <a:t>            CONCLUSIONI</a:t>
            </a:r>
            <a:endParaRPr lang="it-IT" b="1" dirty="0">
              <a:solidFill>
                <a:schemeClr val="tx1"/>
              </a:solidFill>
            </a:endParaRPr>
          </a:p>
        </p:txBody>
      </p:sp>
      <p:sp>
        <p:nvSpPr>
          <p:cNvPr id="3" name="Segnaposto contenuto 2"/>
          <p:cNvSpPr>
            <a:spLocks noGrp="1"/>
          </p:cNvSpPr>
          <p:nvPr>
            <p:ph idx="1"/>
          </p:nvPr>
        </p:nvSpPr>
        <p:spPr>
          <a:xfrm>
            <a:off x="323528" y="1628800"/>
            <a:ext cx="8229600" cy="4896544"/>
          </a:xfrm>
        </p:spPr>
        <p:txBody>
          <a:bodyPr/>
          <a:lstStyle/>
          <a:p>
            <a:pPr algn="just">
              <a:buClr>
                <a:srgbClr val="FFC000"/>
              </a:buClr>
              <a:buFont typeface="Wingdings" panose="05000000000000000000" pitchFamily="2" charset="2"/>
              <a:buChar char="Ø"/>
            </a:pPr>
            <a:r>
              <a:rPr lang="it-IT" sz="2800" dirty="0"/>
              <a:t>P</a:t>
            </a:r>
            <a:r>
              <a:rPr lang="it-IT" sz="2800" dirty="0" smtClean="0"/>
              <a:t>roblematica tra </a:t>
            </a:r>
            <a:r>
              <a:rPr lang="it-IT" sz="2800" dirty="0"/>
              <a:t>le più complesse e spinose in campo medico-legale, </a:t>
            </a:r>
            <a:r>
              <a:rPr lang="it-IT" sz="2800" dirty="0" smtClean="0"/>
              <a:t>con ricadute</a:t>
            </a:r>
            <a:r>
              <a:rPr lang="it-IT" sz="2800" dirty="0"/>
              <a:t>, di pari complessità, nella fase di monetizzazione del </a:t>
            </a:r>
            <a:r>
              <a:rPr lang="it-IT" sz="2800" dirty="0" smtClean="0"/>
              <a:t>danno.</a:t>
            </a:r>
          </a:p>
          <a:p>
            <a:pPr algn="just">
              <a:buClr>
                <a:srgbClr val="FFC000"/>
              </a:buClr>
              <a:buFont typeface="Wingdings" panose="05000000000000000000" pitchFamily="2" charset="2"/>
              <a:buChar char="Ø"/>
            </a:pPr>
            <a:endParaRPr lang="it-IT" sz="1000" dirty="0"/>
          </a:p>
          <a:p>
            <a:pPr algn="just">
              <a:buClr>
                <a:srgbClr val="FFC000"/>
              </a:buClr>
              <a:buFont typeface="Wingdings" panose="05000000000000000000" pitchFamily="2" charset="2"/>
              <a:buChar char="Ø"/>
            </a:pPr>
            <a:r>
              <a:rPr lang="it-IT" sz="2800" dirty="0"/>
              <a:t>Innegabili le difficoltà </a:t>
            </a:r>
            <a:r>
              <a:rPr lang="it-IT" sz="2800" dirty="0" smtClean="0"/>
              <a:t>applicative, </a:t>
            </a:r>
            <a:r>
              <a:rPr lang="it-IT" sz="2800" dirty="0"/>
              <a:t>superabili se ritenute “accettabili” nell’ambito di un sistema </a:t>
            </a:r>
            <a:r>
              <a:rPr lang="it-IT" sz="2800" dirty="0" smtClean="0"/>
              <a:t>convenzionale.</a:t>
            </a:r>
          </a:p>
          <a:p>
            <a:pPr algn="just">
              <a:buClr>
                <a:srgbClr val="FFC000"/>
              </a:buClr>
              <a:buFont typeface="Wingdings" panose="05000000000000000000" pitchFamily="2" charset="2"/>
              <a:buChar char="Ø"/>
            </a:pPr>
            <a:endParaRPr lang="it-IT" sz="1000" dirty="0"/>
          </a:p>
          <a:p>
            <a:pPr algn="just">
              <a:buClr>
                <a:srgbClr val="FFC000"/>
              </a:buClr>
              <a:buFont typeface="Wingdings" panose="05000000000000000000" pitchFamily="2" charset="2"/>
              <a:buChar char="Ø"/>
            </a:pPr>
            <a:r>
              <a:rPr lang="it-IT" sz="2800" dirty="0" smtClean="0"/>
              <a:t>Valutazione affidata ad un esperto in ambito medico-legale.</a:t>
            </a:r>
            <a:endParaRPr lang="it-IT" sz="2800" dirty="0"/>
          </a:p>
          <a:p>
            <a:pPr algn="just">
              <a:buClr>
                <a:srgbClr val="FFC000"/>
              </a:buClr>
              <a:buFont typeface="Wingdings" panose="05000000000000000000" pitchFamily="2" charset="2"/>
              <a:buChar char="Ø"/>
            </a:pPr>
            <a:endParaRPr lang="it-IT" dirty="0"/>
          </a:p>
        </p:txBody>
      </p:sp>
    </p:spTree>
    <p:extLst>
      <p:ext uri="{BB962C8B-B14F-4D97-AF65-F5344CB8AC3E}">
        <p14:creationId xmlns:p14="http://schemas.microsoft.com/office/powerpoint/2010/main" val="12430309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88640"/>
            <a:ext cx="8229600" cy="1152128"/>
          </a:xfrm>
        </p:spPr>
        <p:txBody>
          <a:bodyPr>
            <a:normAutofit/>
          </a:bodyPr>
          <a:lstStyle/>
          <a:p>
            <a:r>
              <a:rPr lang="it-IT" sz="4000" b="1" dirty="0" smtClean="0">
                <a:solidFill>
                  <a:schemeClr val="tx1"/>
                </a:solidFill>
              </a:rPr>
              <a:t>Valutazione:</a:t>
            </a:r>
            <a:endParaRPr lang="it-IT" sz="4000" b="1" dirty="0">
              <a:solidFill>
                <a:schemeClr val="tx1"/>
              </a:solidFill>
            </a:endParaRPr>
          </a:p>
        </p:txBody>
      </p:sp>
      <p:sp>
        <p:nvSpPr>
          <p:cNvPr id="3" name="Segnaposto contenuto 2"/>
          <p:cNvSpPr>
            <a:spLocks noGrp="1"/>
          </p:cNvSpPr>
          <p:nvPr>
            <p:ph idx="1"/>
          </p:nvPr>
        </p:nvSpPr>
        <p:spPr>
          <a:xfrm>
            <a:off x="467544" y="1484784"/>
            <a:ext cx="8229600" cy="4896544"/>
          </a:xfrm>
        </p:spPr>
        <p:txBody>
          <a:bodyPr>
            <a:normAutofit lnSpcReduction="10000"/>
          </a:bodyPr>
          <a:lstStyle/>
          <a:p>
            <a:pPr>
              <a:buClr>
                <a:srgbClr val="FFCC00"/>
              </a:buClr>
              <a:buFont typeface="Wingdings" panose="05000000000000000000" pitchFamily="2" charset="2"/>
              <a:buChar char="Ø"/>
            </a:pPr>
            <a:r>
              <a:rPr lang="it-IT" b="1" dirty="0" smtClean="0">
                <a:solidFill>
                  <a:srgbClr val="FFCC00"/>
                </a:solidFill>
              </a:rPr>
              <a:t>Stato anteriore                           </a:t>
            </a:r>
            <a:r>
              <a:rPr lang="it-IT" dirty="0" smtClean="0"/>
              <a:t>(anamnesi, documentazione clinica, collaborazione con avvocato);</a:t>
            </a:r>
          </a:p>
          <a:p>
            <a:pPr marL="64008" indent="0">
              <a:buClr>
                <a:srgbClr val="FFCC00"/>
              </a:buClr>
              <a:buNone/>
            </a:pPr>
            <a:endParaRPr lang="it-IT" sz="1000" dirty="0" smtClean="0"/>
          </a:p>
          <a:p>
            <a:pPr>
              <a:buClr>
                <a:srgbClr val="FFCC00"/>
              </a:buClr>
              <a:buFont typeface="Wingdings" panose="05000000000000000000" pitchFamily="2" charset="2"/>
              <a:buChar char="Ø"/>
            </a:pPr>
            <a:r>
              <a:rPr lang="it-IT" dirty="0"/>
              <a:t>verificare in che modo </a:t>
            </a:r>
            <a:r>
              <a:rPr lang="it-IT" dirty="0" smtClean="0"/>
              <a:t>la </a:t>
            </a:r>
            <a:r>
              <a:rPr lang="it-IT" dirty="0"/>
              <a:t>situazione pregressa è stata aggravata dal punto di vista </a:t>
            </a:r>
            <a:r>
              <a:rPr lang="it-IT" dirty="0" smtClean="0"/>
              <a:t>funzionale;</a:t>
            </a:r>
          </a:p>
          <a:p>
            <a:pPr marL="64008" indent="0">
              <a:buClr>
                <a:srgbClr val="FFCC00"/>
              </a:buClr>
              <a:buNone/>
            </a:pPr>
            <a:endParaRPr lang="it-IT" sz="1100" dirty="0" smtClean="0"/>
          </a:p>
          <a:p>
            <a:pPr>
              <a:buClr>
                <a:srgbClr val="FFCC00"/>
              </a:buClr>
              <a:buFont typeface="Wingdings" panose="05000000000000000000" pitchFamily="2" charset="2"/>
              <a:buChar char="Ø"/>
            </a:pPr>
            <a:r>
              <a:rPr lang="it-IT" dirty="0"/>
              <a:t>quantificare, attraverso un valore percentuale, la misura in cui le abilità che aveva il leso prima del sinistro si sono ridotte o sono state del tutto abolite.</a:t>
            </a:r>
          </a:p>
        </p:txBody>
      </p:sp>
    </p:spTree>
    <p:extLst>
      <p:ext uri="{BB962C8B-B14F-4D97-AF65-F5344CB8AC3E}">
        <p14:creationId xmlns:p14="http://schemas.microsoft.com/office/powerpoint/2010/main" val="19757048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55576" y="2492896"/>
            <a:ext cx="7632848" cy="1399032"/>
          </a:xfrm>
          <a:solidFill>
            <a:srgbClr val="002060"/>
          </a:solidFill>
        </p:spPr>
        <p:txBody>
          <a:bodyPr>
            <a:normAutofit/>
          </a:bodyPr>
          <a:lstStyle/>
          <a:p>
            <a:r>
              <a:rPr lang="it-IT" sz="4800" b="1" i="1" dirty="0" smtClean="0"/>
              <a:t>Grazie dell’attenzione</a:t>
            </a:r>
            <a:endParaRPr lang="it-IT" sz="4800" b="1"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0" y="1700808"/>
            <a:ext cx="3779912" cy="3024336"/>
          </a:xfrm>
        </p:spPr>
        <p:txBody>
          <a:bodyPr>
            <a:normAutofit fontScale="62500" lnSpcReduction="20000"/>
          </a:bodyPr>
          <a:lstStyle/>
          <a:p>
            <a:endParaRPr lang="it-IT" sz="4400" dirty="0" smtClean="0"/>
          </a:p>
          <a:p>
            <a:endParaRPr lang="it-IT" sz="4400" dirty="0" smtClean="0"/>
          </a:p>
          <a:p>
            <a:pPr>
              <a:buNone/>
            </a:pPr>
            <a:r>
              <a:rPr lang="it-IT" sz="4400" b="1" dirty="0" smtClean="0"/>
              <a:t> </a:t>
            </a:r>
          </a:p>
          <a:p>
            <a:pPr>
              <a:buNone/>
            </a:pPr>
            <a:r>
              <a:rPr lang="it-IT" sz="5800" dirty="0" smtClean="0"/>
              <a:t> Legislatore</a:t>
            </a:r>
          </a:p>
          <a:p>
            <a:pPr>
              <a:buNone/>
            </a:pPr>
            <a:endParaRPr lang="it-IT" sz="4400" dirty="0" smtClean="0"/>
          </a:p>
          <a:p>
            <a:pPr>
              <a:buNone/>
            </a:pPr>
            <a:r>
              <a:rPr lang="it-IT" sz="5700" b="1" dirty="0" smtClean="0"/>
              <a:t>  </a:t>
            </a:r>
            <a:endParaRPr lang="it-IT" sz="5200" b="1" dirty="0" smtClean="0"/>
          </a:p>
          <a:p>
            <a:endParaRPr lang="it-IT" sz="4400" dirty="0" smtClean="0"/>
          </a:p>
          <a:p>
            <a:endParaRPr lang="it-IT" dirty="0" smtClean="0"/>
          </a:p>
          <a:p>
            <a:endParaRPr lang="it-IT" dirty="0" smtClean="0"/>
          </a:p>
          <a:p>
            <a:endParaRPr lang="it-IT" dirty="0"/>
          </a:p>
        </p:txBody>
      </p:sp>
      <p:sp>
        <p:nvSpPr>
          <p:cNvPr id="4" name="Segnaposto contenuto 3"/>
          <p:cNvSpPr>
            <a:spLocks noGrp="1"/>
          </p:cNvSpPr>
          <p:nvPr>
            <p:ph sz="half" idx="2"/>
          </p:nvPr>
        </p:nvSpPr>
        <p:spPr>
          <a:xfrm>
            <a:off x="2771800" y="548680"/>
            <a:ext cx="6156176" cy="5822107"/>
          </a:xfrm>
        </p:spPr>
        <p:txBody>
          <a:bodyPr>
            <a:normAutofit fontScale="62500" lnSpcReduction="20000"/>
          </a:bodyPr>
          <a:lstStyle/>
          <a:p>
            <a:endParaRPr lang="it-IT" dirty="0" smtClean="0"/>
          </a:p>
          <a:p>
            <a:pPr algn="just"/>
            <a:r>
              <a:rPr lang="it-IT" sz="4500" dirty="0" smtClean="0"/>
              <a:t>Criteri Applicativi della tabella delle menomazioni all’integrità psico-fisica tra 1 e 9 punti di Invalidità (decreto 03 luglio 2003).</a:t>
            </a:r>
            <a:endParaRPr lang="it-IT" sz="4500" b="1" dirty="0" smtClean="0"/>
          </a:p>
          <a:p>
            <a:endParaRPr lang="it-IT" sz="2800" b="1" dirty="0" smtClean="0"/>
          </a:p>
          <a:p>
            <a:endParaRPr lang="it-IT" sz="2800" b="1" dirty="0" smtClean="0"/>
          </a:p>
          <a:p>
            <a:endParaRPr lang="it-IT" sz="2800" b="1" dirty="0" smtClean="0"/>
          </a:p>
          <a:p>
            <a:endParaRPr lang="it-IT" sz="2800" b="1" dirty="0" smtClean="0"/>
          </a:p>
          <a:p>
            <a:endParaRPr lang="it-IT" sz="2800" b="1" dirty="0" smtClean="0"/>
          </a:p>
          <a:p>
            <a:endParaRPr lang="it-IT" sz="2800" b="1" dirty="0" smtClean="0"/>
          </a:p>
          <a:p>
            <a:pPr algn="just"/>
            <a:r>
              <a:rPr lang="it-IT" sz="4500" dirty="0" smtClean="0"/>
              <a:t>Criteri Applicativi della tabella delle menomazioni comprese fra 10 e 100 punti (art. 138 del d.lgs. n. 2009/2005) </a:t>
            </a:r>
          </a:p>
          <a:p>
            <a:pPr>
              <a:buNone/>
            </a:pPr>
            <a:endParaRPr lang="it-IT" dirty="0" smtClean="0"/>
          </a:p>
          <a:p>
            <a:pPr>
              <a:buNone/>
            </a:pPr>
            <a:endParaRPr lang="it-IT" dirty="0" smtClean="0"/>
          </a:p>
          <a:p>
            <a:pPr>
              <a:buNone/>
            </a:pPr>
            <a:endParaRPr lang="it-IT" dirty="0" smtClean="0"/>
          </a:p>
          <a:p>
            <a:pPr>
              <a:buNone/>
            </a:pPr>
            <a:endParaRPr lang="it-IT" dirty="0" smtClean="0"/>
          </a:p>
          <a:p>
            <a:pPr>
              <a:buNone/>
            </a:pPr>
            <a:endParaRPr lang="it-IT"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olo 10"/>
          <p:cNvSpPr>
            <a:spLocks noGrp="1"/>
          </p:cNvSpPr>
          <p:nvPr>
            <p:ph type="title"/>
          </p:nvPr>
        </p:nvSpPr>
        <p:spPr>
          <a:xfrm>
            <a:off x="251520" y="476672"/>
            <a:ext cx="8229600" cy="1399032"/>
          </a:xfrm>
        </p:spPr>
        <p:txBody>
          <a:bodyPr>
            <a:noAutofit/>
          </a:bodyPr>
          <a:lstStyle/>
          <a:p>
            <a:pPr algn="just"/>
            <a:r>
              <a:rPr lang="it-IT" sz="2800" b="1" dirty="0" smtClean="0">
                <a:solidFill>
                  <a:schemeClr val="tx1"/>
                </a:solidFill>
              </a:rPr>
              <a:t>Criteri Applicativi della tabella delle menomazioni all’integrità psico-fisica tra 1 e 9 punti di Invalidità (decreto 03 luglio 2003)</a:t>
            </a:r>
            <a:endParaRPr lang="it-IT" sz="2800" b="1" dirty="0">
              <a:solidFill>
                <a:schemeClr val="tx1"/>
              </a:solidFill>
            </a:endParaRPr>
          </a:p>
        </p:txBody>
      </p:sp>
      <p:sp>
        <p:nvSpPr>
          <p:cNvPr id="12" name="Segnaposto contenuto 11"/>
          <p:cNvSpPr>
            <a:spLocks noGrp="1"/>
          </p:cNvSpPr>
          <p:nvPr>
            <p:ph idx="1"/>
          </p:nvPr>
        </p:nvSpPr>
        <p:spPr>
          <a:xfrm>
            <a:off x="0" y="2420888"/>
            <a:ext cx="8892480" cy="4033920"/>
          </a:xfrm>
        </p:spPr>
        <p:txBody>
          <a:bodyPr>
            <a:normAutofit/>
          </a:bodyPr>
          <a:lstStyle/>
          <a:p>
            <a:pPr algn="just">
              <a:buNone/>
            </a:pPr>
            <a:r>
              <a:rPr lang="it-IT" dirty="0" smtClean="0"/>
              <a:t>    </a:t>
            </a:r>
            <a:r>
              <a:rPr lang="it-IT" sz="2800" dirty="0" smtClean="0"/>
              <a:t>Nel sotto-capitolo </a:t>
            </a:r>
            <a:r>
              <a:rPr lang="it-IT" sz="2800" b="1" i="1" dirty="0" smtClean="0"/>
              <a:t>Menomazioni preesistenti </a:t>
            </a:r>
            <a:r>
              <a:rPr lang="it-IT" sz="2800" i="1" dirty="0" smtClean="0"/>
              <a:t>v</a:t>
            </a:r>
            <a:r>
              <a:rPr lang="it-IT" sz="2800" dirty="0" smtClean="0"/>
              <a:t>iene espressamente riportato che, </a:t>
            </a:r>
            <a:r>
              <a:rPr lang="it-IT" sz="2800" b="1" i="1" dirty="0" smtClean="0"/>
              <a:t>nel caso in cui la menomazione</a:t>
            </a:r>
            <a:r>
              <a:rPr lang="it-IT" sz="2800" dirty="0" smtClean="0"/>
              <a:t> di cui trattasi </a:t>
            </a:r>
            <a:r>
              <a:rPr lang="it-IT" sz="2800" b="1" i="1" dirty="0" smtClean="0"/>
              <a:t>interessi organi o apparati già sede di patologie od esiti di patologie </a:t>
            </a:r>
            <a:r>
              <a:rPr lang="it-IT" sz="2800" dirty="0" smtClean="0"/>
              <a:t>(</a:t>
            </a:r>
            <a:r>
              <a:rPr lang="it-IT" sz="2800" dirty="0" smtClean="0">
                <a:solidFill>
                  <a:srgbClr val="FFCC00"/>
                </a:solidFill>
              </a:rPr>
              <a:t>menomazioni concorrenti</a:t>
            </a:r>
            <a:r>
              <a:rPr lang="it-IT" sz="2800" dirty="0" smtClean="0"/>
              <a:t>)</a:t>
            </a:r>
            <a:r>
              <a:rPr lang="it-IT" sz="2800" i="1" dirty="0" smtClean="0"/>
              <a:t>, </a:t>
            </a:r>
            <a:r>
              <a:rPr lang="it-IT" sz="2800" b="1" i="1" dirty="0" smtClean="0"/>
              <a:t>le indicazioni date dalla tabella andranno modificate a seconda dell’effettiva incidenza delle preesistenze rispetto ai valori medi.</a:t>
            </a:r>
            <a:r>
              <a:rPr lang="it-IT" sz="2800" dirty="0" smtClean="0"/>
              <a:t>   </a:t>
            </a:r>
            <a:endParaRPr lang="it-IT" dirty="0" smtClean="0"/>
          </a:p>
          <a:p>
            <a:pPr>
              <a:buNone/>
            </a:pPr>
            <a:endParaRPr lang="it-IT"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olo 10"/>
          <p:cNvSpPr>
            <a:spLocks noGrp="1"/>
          </p:cNvSpPr>
          <p:nvPr>
            <p:ph type="title"/>
          </p:nvPr>
        </p:nvSpPr>
        <p:spPr>
          <a:xfrm>
            <a:off x="251520" y="476672"/>
            <a:ext cx="8229600" cy="1399032"/>
          </a:xfrm>
        </p:spPr>
        <p:txBody>
          <a:bodyPr>
            <a:noAutofit/>
          </a:bodyPr>
          <a:lstStyle/>
          <a:p>
            <a:pPr algn="just"/>
            <a:r>
              <a:rPr lang="it-IT" sz="2800" b="1" dirty="0" smtClean="0">
                <a:solidFill>
                  <a:schemeClr val="tx1"/>
                </a:solidFill>
              </a:rPr>
              <a:t>Criteri Applicativi della tabella delle menomazioni comprese fra 10 e 100 punti (art. 138 del d.lgs. n. 2009/2005) </a:t>
            </a:r>
            <a:endParaRPr lang="it-IT" sz="2800" b="1" dirty="0">
              <a:solidFill>
                <a:schemeClr val="tx1"/>
              </a:solidFill>
            </a:endParaRPr>
          </a:p>
        </p:txBody>
      </p:sp>
      <p:sp>
        <p:nvSpPr>
          <p:cNvPr id="12" name="Segnaposto contenuto 11"/>
          <p:cNvSpPr>
            <a:spLocks noGrp="1"/>
          </p:cNvSpPr>
          <p:nvPr>
            <p:ph idx="1"/>
          </p:nvPr>
        </p:nvSpPr>
        <p:spPr>
          <a:xfrm>
            <a:off x="0" y="2420888"/>
            <a:ext cx="8892480" cy="4033920"/>
          </a:xfrm>
        </p:spPr>
        <p:txBody>
          <a:bodyPr>
            <a:normAutofit/>
          </a:bodyPr>
          <a:lstStyle/>
          <a:p>
            <a:pPr algn="just">
              <a:buNone/>
            </a:pPr>
            <a:r>
              <a:rPr lang="it-IT" dirty="0" smtClean="0"/>
              <a:t>    </a:t>
            </a:r>
            <a:r>
              <a:rPr lang="it-IT" sz="2800" dirty="0" smtClean="0"/>
              <a:t>Nel sotto-capitolo </a:t>
            </a:r>
            <a:r>
              <a:rPr lang="it-IT" sz="2800" b="1" i="1" dirty="0" smtClean="0"/>
              <a:t>Menomazioni preesistenti </a:t>
            </a:r>
            <a:r>
              <a:rPr lang="it-IT" sz="2800" dirty="0" smtClean="0"/>
              <a:t>viene così enunciato: </a:t>
            </a:r>
            <a:r>
              <a:rPr lang="it-IT" sz="2800" b="1" i="1" dirty="0" smtClean="0"/>
              <a:t>nel caso in cui la menomazione interessi organi o apparati già sede di patologie</a:t>
            </a:r>
            <a:r>
              <a:rPr lang="it-IT" sz="2800" i="1" dirty="0" smtClean="0"/>
              <a:t> </a:t>
            </a:r>
            <a:r>
              <a:rPr lang="it-IT" sz="2800" dirty="0" smtClean="0"/>
              <a:t>(</a:t>
            </a:r>
            <a:r>
              <a:rPr lang="it-IT" sz="2800" dirty="0" smtClean="0">
                <a:solidFill>
                  <a:srgbClr val="FFCC00"/>
                </a:solidFill>
              </a:rPr>
              <a:t>menomazioni concorrenti</a:t>
            </a:r>
            <a:r>
              <a:rPr lang="it-IT" sz="2800" dirty="0" smtClean="0"/>
              <a:t>)</a:t>
            </a:r>
            <a:r>
              <a:rPr lang="it-IT" sz="2800" i="1" dirty="0" smtClean="0"/>
              <a:t>, </a:t>
            </a:r>
            <a:r>
              <a:rPr lang="it-IT" sz="2800" b="1" i="1" dirty="0" smtClean="0"/>
              <a:t>le indicazioni date dalla tabella andranno modificate a seconda che le interazioni tra menomazioni e preesistenze aumentino o diminuiscano il danno da lesione rispetto ai valori medi</a:t>
            </a:r>
            <a:r>
              <a:rPr lang="it-IT" sz="2800" i="1" dirty="0" smtClean="0"/>
              <a:t>.</a:t>
            </a:r>
            <a:r>
              <a:rPr lang="it-IT" sz="2800" dirty="0" smtClean="0"/>
              <a:t>   </a:t>
            </a:r>
            <a:endParaRPr lang="it-IT" dirty="0" smtClean="0"/>
          </a:p>
          <a:p>
            <a:pPr>
              <a:buNone/>
            </a:pPr>
            <a:endParaRPr lang="it-IT"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11560" y="1700808"/>
            <a:ext cx="7920880" cy="3046988"/>
          </a:xfrm>
          <a:prstGeom prst="rect">
            <a:avLst/>
          </a:prstGeom>
        </p:spPr>
        <p:txBody>
          <a:bodyPr wrap="square">
            <a:spAutoFit/>
          </a:bodyPr>
          <a:lstStyle/>
          <a:p>
            <a:pPr algn="just"/>
            <a:r>
              <a:rPr lang="it-IT" sz="3200" dirty="0" smtClean="0"/>
              <a:t>Stabilire se la menomazione da valutare, </a:t>
            </a:r>
          </a:p>
          <a:p>
            <a:pPr algn="just"/>
            <a:r>
              <a:rPr lang="it-IT" sz="3200" dirty="0" smtClean="0"/>
              <a:t>in relazione alla preesistenza, </a:t>
            </a:r>
          </a:p>
          <a:p>
            <a:pPr algn="just"/>
            <a:r>
              <a:rPr lang="it-IT" sz="3200" dirty="0" smtClean="0"/>
              <a:t>abbia una </a:t>
            </a:r>
            <a:r>
              <a:rPr lang="it-IT" sz="3200" b="1" u="sng" dirty="0" smtClean="0"/>
              <a:t>minore o maggiore incidenza </a:t>
            </a:r>
            <a:r>
              <a:rPr lang="it-IT" sz="3200" dirty="0" smtClean="0"/>
              <a:t>sulla salute del leso, </a:t>
            </a:r>
          </a:p>
          <a:p>
            <a:pPr algn="just"/>
            <a:r>
              <a:rPr lang="it-IT" sz="3200" dirty="0" smtClean="0"/>
              <a:t>rispetto a quella che eserciterebbe in un soggetto in precedenza integro</a:t>
            </a:r>
            <a:endParaRPr lang="it-IT"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4"/>
          <p:cNvSpPr>
            <a:spLocks noGrp="1"/>
          </p:cNvSpPr>
          <p:nvPr>
            <p:ph sz="quarter" idx="2"/>
          </p:nvPr>
        </p:nvSpPr>
        <p:spPr>
          <a:xfrm>
            <a:off x="251520" y="332656"/>
            <a:ext cx="8676456" cy="3017520"/>
          </a:xfrm>
        </p:spPr>
        <p:txBody>
          <a:bodyPr/>
          <a:lstStyle/>
          <a:p>
            <a:pPr>
              <a:buNone/>
            </a:pPr>
            <a:r>
              <a:rPr lang="it-IT" dirty="0" smtClean="0"/>
              <a:t>    </a:t>
            </a:r>
          </a:p>
          <a:p>
            <a:pPr>
              <a:buNone/>
            </a:pPr>
            <a:r>
              <a:rPr lang="it-IT" dirty="0" smtClean="0"/>
              <a:t> </a:t>
            </a:r>
            <a:r>
              <a:rPr lang="it-IT" sz="2800" dirty="0" smtClean="0"/>
              <a:t>Perdita del visus                            </a:t>
            </a:r>
          </a:p>
          <a:p>
            <a:pPr>
              <a:buNone/>
            </a:pPr>
            <a:r>
              <a:rPr lang="it-IT" sz="2800" dirty="0" smtClean="0"/>
              <a:t> in un soggetto monocolo      valore </a:t>
            </a:r>
            <a:r>
              <a:rPr lang="it-IT" sz="2800" dirty="0" err="1" smtClean="0"/>
              <a:t>tabellato</a:t>
            </a:r>
            <a:endParaRPr lang="it-IT" sz="2800" dirty="0" smtClean="0"/>
          </a:p>
          <a:p>
            <a:pPr>
              <a:buNone/>
            </a:pPr>
            <a:r>
              <a:rPr lang="it-IT" sz="2800" dirty="0" smtClean="0"/>
              <a:t> o con deficit visivo                  maggiorato</a:t>
            </a:r>
          </a:p>
          <a:p>
            <a:pPr>
              <a:buNone/>
            </a:pPr>
            <a:r>
              <a:rPr lang="it-IT" sz="2800" dirty="0" smtClean="0"/>
              <a:t> </a:t>
            </a:r>
            <a:r>
              <a:rPr lang="it-IT" sz="2800" dirty="0" err="1" smtClean="0"/>
              <a:t>controlaterale</a:t>
            </a:r>
            <a:r>
              <a:rPr lang="it-IT" sz="2800" dirty="0" smtClean="0"/>
              <a:t>          </a:t>
            </a:r>
            <a:endParaRPr lang="it-IT" sz="2800" dirty="0"/>
          </a:p>
        </p:txBody>
      </p:sp>
      <p:sp>
        <p:nvSpPr>
          <p:cNvPr id="6" name="Segnaposto contenuto 5"/>
          <p:cNvSpPr>
            <a:spLocks noGrp="1"/>
          </p:cNvSpPr>
          <p:nvPr>
            <p:ph sz="quarter" idx="4"/>
          </p:nvPr>
        </p:nvSpPr>
        <p:spPr>
          <a:xfrm>
            <a:off x="251520" y="3427124"/>
            <a:ext cx="8628710" cy="3017520"/>
          </a:xfrm>
        </p:spPr>
        <p:txBody>
          <a:bodyPr/>
          <a:lstStyle/>
          <a:p>
            <a:endParaRPr lang="it-IT" dirty="0" smtClean="0"/>
          </a:p>
          <a:p>
            <a:endParaRPr lang="it-IT" dirty="0" smtClean="0"/>
          </a:p>
          <a:p>
            <a:pPr>
              <a:buNone/>
            </a:pPr>
            <a:r>
              <a:rPr lang="it-IT" dirty="0" smtClean="0"/>
              <a:t> </a:t>
            </a:r>
            <a:r>
              <a:rPr lang="it-IT" sz="2800" dirty="0" smtClean="0"/>
              <a:t>Anchilosi di caviglia                  valore </a:t>
            </a:r>
            <a:r>
              <a:rPr lang="it-IT" sz="2800" dirty="0" err="1" smtClean="0"/>
              <a:t>tabellato</a:t>
            </a:r>
            <a:endParaRPr lang="it-IT" sz="2800" dirty="0" smtClean="0"/>
          </a:p>
          <a:p>
            <a:pPr>
              <a:buNone/>
            </a:pPr>
            <a:r>
              <a:rPr lang="it-IT" sz="2800" dirty="0" smtClean="0"/>
              <a:t> in un soggetto paraplegico    ridotto</a:t>
            </a:r>
            <a:endParaRPr lang="it-IT" sz="2800" dirty="0"/>
          </a:p>
        </p:txBody>
      </p:sp>
      <p:sp>
        <p:nvSpPr>
          <p:cNvPr id="16" name="Freccia in su 15"/>
          <p:cNvSpPr/>
          <p:nvPr/>
        </p:nvSpPr>
        <p:spPr>
          <a:xfrm>
            <a:off x="8460432" y="1196752"/>
            <a:ext cx="432048" cy="1368152"/>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Freccia in giù 17"/>
          <p:cNvSpPr/>
          <p:nvPr/>
        </p:nvSpPr>
        <p:spPr>
          <a:xfrm>
            <a:off x="8460432" y="4149080"/>
            <a:ext cx="432048" cy="1440160"/>
          </a:xfrm>
          <a:prstGeom prst="downArrow">
            <a:avLst>
              <a:gd name="adj1" fmla="val 50000"/>
              <a:gd name="adj2" fmla="val 56289"/>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vert="wordArtVert"/>
          <a:lstStyle/>
          <a:p>
            <a:r>
              <a:rPr lang="it-IT" dirty="0" smtClean="0"/>
              <a:t>CRITICIT</a:t>
            </a:r>
            <a:r>
              <a:rPr lang="it-IT" sz="3600" dirty="0" smtClean="0"/>
              <a:t>À</a:t>
            </a:r>
            <a:endParaRPr lang="it-IT" dirty="0"/>
          </a:p>
        </p:txBody>
      </p:sp>
      <p:sp>
        <p:nvSpPr>
          <p:cNvPr id="5" name="Segnaposto contenuto 4"/>
          <p:cNvSpPr>
            <a:spLocks noGrp="1"/>
          </p:cNvSpPr>
          <p:nvPr>
            <p:ph sz="quarter" idx="2"/>
          </p:nvPr>
        </p:nvSpPr>
        <p:spPr>
          <a:xfrm>
            <a:off x="1403648" y="260648"/>
            <a:ext cx="6858000" cy="3017520"/>
          </a:xfrm>
        </p:spPr>
        <p:txBody>
          <a:bodyPr>
            <a:normAutofit lnSpcReduction="10000"/>
          </a:bodyPr>
          <a:lstStyle/>
          <a:p>
            <a:pPr>
              <a:buNone/>
            </a:pPr>
            <a:r>
              <a:rPr lang="it-IT" dirty="0" smtClean="0"/>
              <a:t>    </a:t>
            </a:r>
          </a:p>
          <a:p>
            <a:pPr>
              <a:buFont typeface="Wingdings" pitchFamily="2" charset="2"/>
              <a:buChar char="Ø"/>
            </a:pPr>
            <a:r>
              <a:rPr lang="it-IT" sz="2800" b="1" dirty="0" smtClean="0"/>
              <a:t>valutazione medico-legale </a:t>
            </a:r>
          </a:p>
          <a:p>
            <a:pPr>
              <a:buNone/>
            </a:pPr>
            <a:r>
              <a:rPr lang="it-IT" sz="2800" b="1" dirty="0" smtClean="0"/>
              <a:t>    della menomazione </a:t>
            </a:r>
          </a:p>
          <a:p>
            <a:pPr>
              <a:buNone/>
            </a:pPr>
            <a:r>
              <a:rPr lang="it-IT" sz="2800" b="1" dirty="0" smtClean="0"/>
              <a:t>    </a:t>
            </a:r>
            <a:r>
              <a:rPr lang="it-IT" sz="2800" b="1" dirty="0" err="1" smtClean="0"/>
              <a:t>preesistente-concorrente</a:t>
            </a:r>
            <a:endParaRPr lang="it-IT" sz="2800" b="1" dirty="0" smtClean="0"/>
          </a:p>
          <a:p>
            <a:pPr>
              <a:buNone/>
            </a:pPr>
            <a:r>
              <a:rPr lang="it-IT" b="1" dirty="0" smtClean="0"/>
              <a:t>     </a:t>
            </a:r>
            <a:r>
              <a:rPr lang="it-IT" dirty="0" smtClean="0"/>
              <a:t>(non sempre ricostruibile con precisione e supportata da documentazione probante)</a:t>
            </a:r>
            <a:endParaRPr lang="it-IT" b="1" dirty="0"/>
          </a:p>
        </p:txBody>
      </p:sp>
      <p:sp>
        <p:nvSpPr>
          <p:cNvPr id="6" name="Segnaposto contenuto 5"/>
          <p:cNvSpPr>
            <a:spLocks noGrp="1"/>
          </p:cNvSpPr>
          <p:nvPr>
            <p:ph sz="quarter" idx="4"/>
          </p:nvPr>
        </p:nvSpPr>
        <p:spPr>
          <a:xfrm>
            <a:off x="1403648" y="3429000"/>
            <a:ext cx="6858000" cy="3017520"/>
          </a:xfrm>
        </p:spPr>
        <p:txBody>
          <a:bodyPr/>
          <a:lstStyle/>
          <a:p>
            <a:endParaRPr lang="it-IT" dirty="0" smtClean="0"/>
          </a:p>
          <a:p>
            <a:pPr>
              <a:buFont typeface="Wingdings" pitchFamily="2" charset="2"/>
              <a:buChar char="Ø"/>
            </a:pPr>
            <a:r>
              <a:rPr lang="it-IT" sz="2800" b="1" dirty="0" smtClean="0"/>
              <a:t>come apportare le modifiche alle indicazioni delle tabelle rispetto ai valori medi?</a:t>
            </a:r>
            <a:endParaRPr lang="it-IT" sz="28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olo 11"/>
          <p:cNvSpPr>
            <a:spLocks noGrp="1"/>
          </p:cNvSpPr>
          <p:nvPr>
            <p:ph type="title"/>
          </p:nvPr>
        </p:nvSpPr>
        <p:spPr>
          <a:xfrm>
            <a:off x="395536" y="404664"/>
            <a:ext cx="8229600" cy="1399032"/>
          </a:xfrm>
        </p:spPr>
        <p:txBody>
          <a:bodyPr>
            <a:normAutofit/>
          </a:bodyPr>
          <a:lstStyle/>
          <a:p>
            <a:r>
              <a:rPr lang="it-IT" sz="3600" b="1" dirty="0" smtClean="0">
                <a:solidFill>
                  <a:schemeClr val="tx1"/>
                </a:solidFill>
              </a:rPr>
              <a:t>Metodi nella pratica medico-legale</a:t>
            </a:r>
            <a:endParaRPr lang="it-IT" sz="3600" b="1" dirty="0">
              <a:solidFill>
                <a:schemeClr val="tx1"/>
              </a:solidFill>
            </a:endParaRPr>
          </a:p>
        </p:txBody>
      </p:sp>
      <p:sp>
        <p:nvSpPr>
          <p:cNvPr id="13" name="Segnaposto contenuto 12"/>
          <p:cNvSpPr>
            <a:spLocks noGrp="1"/>
          </p:cNvSpPr>
          <p:nvPr>
            <p:ph sz="half" idx="1"/>
          </p:nvPr>
        </p:nvSpPr>
        <p:spPr>
          <a:xfrm>
            <a:off x="457200" y="3212976"/>
            <a:ext cx="4038600" cy="3035424"/>
          </a:xfrm>
        </p:spPr>
        <p:txBody>
          <a:bodyPr/>
          <a:lstStyle/>
          <a:p>
            <a:pPr algn="just">
              <a:buNone/>
            </a:pPr>
            <a:r>
              <a:rPr lang="it-IT" dirty="0" smtClean="0"/>
              <a:t>    </a:t>
            </a:r>
            <a:r>
              <a:rPr lang="it-IT" sz="3600" b="1" dirty="0" smtClean="0">
                <a:solidFill>
                  <a:srgbClr val="FF3300"/>
                </a:solidFill>
              </a:rPr>
              <a:t>TRADIZIONALE</a:t>
            </a:r>
            <a:endParaRPr lang="it-IT" sz="3200" b="1" dirty="0">
              <a:solidFill>
                <a:srgbClr val="FF3300"/>
              </a:solidFill>
            </a:endParaRPr>
          </a:p>
        </p:txBody>
      </p:sp>
      <p:sp>
        <p:nvSpPr>
          <p:cNvPr id="14" name="Segnaposto contenuto 13"/>
          <p:cNvSpPr>
            <a:spLocks noGrp="1"/>
          </p:cNvSpPr>
          <p:nvPr>
            <p:ph sz="half" idx="2"/>
          </p:nvPr>
        </p:nvSpPr>
        <p:spPr>
          <a:xfrm>
            <a:off x="4648200" y="3212976"/>
            <a:ext cx="4038600" cy="3035424"/>
          </a:xfrm>
        </p:spPr>
        <p:txBody>
          <a:bodyPr>
            <a:normAutofit/>
          </a:bodyPr>
          <a:lstStyle/>
          <a:p>
            <a:pPr>
              <a:buNone/>
            </a:pPr>
            <a:r>
              <a:rPr lang="it-IT" sz="3200" b="1" dirty="0" smtClean="0">
                <a:solidFill>
                  <a:srgbClr val="FF0000"/>
                </a:solidFill>
              </a:rPr>
              <a:t>    </a:t>
            </a:r>
            <a:r>
              <a:rPr lang="it-IT" sz="3600" b="1" dirty="0" smtClean="0">
                <a:solidFill>
                  <a:srgbClr val="FFFF00"/>
                </a:solidFill>
              </a:rPr>
              <a:t>INNOVATIVO</a:t>
            </a:r>
          </a:p>
          <a:p>
            <a:pPr>
              <a:buNone/>
            </a:pPr>
            <a:r>
              <a:rPr lang="it-IT" sz="3200" b="1" dirty="0" smtClean="0">
                <a:solidFill>
                  <a:srgbClr val="FFFF00"/>
                </a:solidFill>
              </a:rPr>
              <a:t>(INCREMENTATIVO)</a:t>
            </a:r>
            <a:endParaRPr lang="it-IT" sz="3200" b="1" dirty="0">
              <a:solidFill>
                <a:srgbClr val="FFFF00"/>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Verve</Template>
  <TotalTime>3290</TotalTime>
  <Words>1242</Words>
  <Application>Microsoft Office PowerPoint</Application>
  <PresentationFormat>Presentazione su schermo (4:3)</PresentationFormat>
  <Paragraphs>174</Paragraphs>
  <Slides>28</Slides>
  <Notes>3</Notes>
  <HiddenSlides>0</HiddenSlides>
  <MMClips>0</MMClips>
  <ScaleCrop>false</ScaleCrop>
  <HeadingPairs>
    <vt:vector size="4" baseType="variant">
      <vt:variant>
        <vt:lpstr>Tema</vt:lpstr>
      </vt:variant>
      <vt:variant>
        <vt:i4>1</vt:i4>
      </vt:variant>
      <vt:variant>
        <vt:lpstr>Titoli diapositive</vt:lpstr>
      </vt:variant>
      <vt:variant>
        <vt:i4>28</vt:i4>
      </vt:variant>
    </vt:vector>
  </HeadingPairs>
  <TitlesOfParts>
    <vt:vector size="29" baseType="lpstr">
      <vt:lpstr>Verve</vt:lpstr>
      <vt:lpstr>                                                </vt:lpstr>
      <vt:lpstr>STATO ANTERIORE</vt:lpstr>
      <vt:lpstr>Presentazione standard di PowerPoint</vt:lpstr>
      <vt:lpstr>Criteri Applicativi della tabella delle menomazioni all’integrità psico-fisica tra 1 e 9 punti di Invalidità (decreto 03 luglio 2003)</vt:lpstr>
      <vt:lpstr>Criteri Applicativi della tabella delle menomazioni comprese fra 10 e 100 punti (art. 138 del d.lgs. n. 2009/2005) </vt:lpstr>
      <vt:lpstr>Presentazione standard di PowerPoint</vt:lpstr>
      <vt:lpstr>Presentazione standard di PowerPoint</vt:lpstr>
      <vt:lpstr>CRITICITÀ</vt:lpstr>
      <vt:lpstr>Metodi nella pratica medico-legale</vt:lpstr>
      <vt:lpstr>     STATO ANTERIORE esiti  di poliomielite infantile  all’arto inferiore sinistro  (33%)</vt:lpstr>
      <vt:lpstr>Presentazione standard di PowerPoint</vt:lpstr>
      <vt:lpstr>METODO TRADIZIONALE</vt:lpstr>
      <vt:lpstr>METODO INNOVATIVO</vt:lpstr>
      <vt:lpstr>L’invalidità da liquidare si quantifica in quel 7% che rappresenta l’incremento di danno dal 33% (preesistente e concorrente) al 40% (valutazione complessiva della situazione attuale).  Peraltro con valore economico computato non nella scala da uno a sette, ma da 33 (stato anteriore) a 40 (condizione attuale), ovvero per differenza tra il valore monetario del 40% e quello del 33%.</vt:lpstr>
      <vt:lpstr>PRINCIPIO M. INNOVATIVO</vt:lpstr>
      <vt:lpstr>Presentazione standard di PowerPoint</vt:lpstr>
      <vt:lpstr>Metodo INNOVATIVO</vt:lpstr>
      <vt:lpstr>DIFFERENTI ORIENTAMENTI</vt:lpstr>
      <vt:lpstr>DANNO IATROGENO DIFFERENZIALE</vt:lpstr>
      <vt:lpstr>Cass. Civ., sez. III, 19 marzo 2014, n. 6341</vt:lpstr>
      <vt:lpstr>La Corte di Cassazione, accogliendo il ricorso del paziente, ha ritenuto scorretta tale procedura.</vt:lpstr>
      <vt:lpstr>Nel liquidare il danno secondo il sistema tabellare, considerare l’equivalente di un’invalidità del 5% significa considerare un danno-evento diverso da quello cagionato dai responsabili, perché la loro condotta ha cagionato il danno-evento rappresentato non dalla perdita dell’integrità fisica dallo zero al 5%, bensì in quella dal 5% al 10%    L’adozione di tale criterio, essendo l’importo previsto dalla tabella di Euro 14.501,00 avrebbe determinato, una volta sottratto quello corrispondente all’invalidità al 5%, che era stato invece, riconosciuto, pari ad Euro 4.352,00 un dovuto di Euro 10.149,00.  </vt:lpstr>
      <vt:lpstr>DIFFERENZA DEI VALORI MONETARI  Per questo motivo in tutti i casi in cui sia necessario “scorporare” l’aggravamento del danno alla salute dal danno originario, il calcolo differenziale va compiuto non sottraendo il grado di invalidità permanente effettivamente residuato, da quello che sarebbe residuato se non vi fosse stato l’aggravamento dovuto all’imperizia del medico, ma sottraendo il risarcimento effettivamente dovuto, da quello che sarebbe stato dovuto se non vi fosse stato il danno iatrogeno.</vt:lpstr>
      <vt:lpstr>Trib. di Mantova, 5 aprile 2016, n. 429</vt:lpstr>
      <vt:lpstr>Trib. Milano Sez. 1 Civile, 23.08.2016, Dott.ssa Martina Flamini </vt:lpstr>
      <vt:lpstr>            CONCLUSIONI</vt:lpstr>
      <vt:lpstr>Valutazione:</vt:lpstr>
      <vt:lpstr>Grazie dell’attenzione</vt:lpstr>
    </vt:vector>
  </TitlesOfParts>
  <Company>cnr - icb - sassari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nicola</dc:creator>
  <cp:lastModifiedBy>Dr.ssa Floris</cp:lastModifiedBy>
  <cp:revision>250</cp:revision>
  <dcterms:created xsi:type="dcterms:W3CDTF">2012-03-24T10:54:11Z</dcterms:created>
  <dcterms:modified xsi:type="dcterms:W3CDTF">2017-01-20T11:11:14Z</dcterms:modified>
</cp:coreProperties>
</file>